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1"/>
  </p:notesMasterIdLst>
  <p:sldIdLst>
    <p:sldId id="257" r:id="rId3"/>
    <p:sldId id="375" r:id="rId4"/>
    <p:sldId id="413" r:id="rId5"/>
    <p:sldId id="414" r:id="rId6"/>
    <p:sldId id="427" r:id="rId7"/>
    <p:sldId id="411" r:id="rId8"/>
    <p:sldId id="260" r:id="rId9"/>
    <p:sldId id="264" r:id="rId10"/>
    <p:sldId id="265" r:id="rId11"/>
    <p:sldId id="266" r:id="rId12"/>
    <p:sldId id="281" r:id="rId13"/>
    <p:sldId id="280" r:id="rId14"/>
    <p:sldId id="415" r:id="rId15"/>
    <p:sldId id="429" r:id="rId16"/>
    <p:sldId id="418" r:id="rId17"/>
    <p:sldId id="426" r:id="rId18"/>
    <p:sldId id="428" r:id="rId19"/>
    <p:sldId id="430" r:id="rId20"/>
    <p:sldId id="417" r:id="rId21"/>
    <p:sldId id="376" r:id="rId22"/>
    <p:sldId id="377" r:id="rId23"/>
    <p:sldId id="379" r:id="rId24"/>
    <p:sldId id="381" r:id="rId25"/>
    <p:sldId id="261" r:id="rId26"/>
    <p:sldId id="385" r:id="rId27"/>
    <p:sldId id="315" r:id="rId28"/>
    <p:sldId id="384" r:id="rId29"/>
    <p:sldId id="318" r:id="rId30"/>
    <p:sldId id="317" r:id="rId31"/>
    <p:sldId id="319" r:id="rId32"/>
    <p:sldId id="320" r:id="rId33"/>
    <p:sldId id="323" r:id="rId34"/>
    <p:sldId id="325" r:id="rId35"/>
    <p:sldId id="383" r:id="rId36"/>
    <p:sldId id="328" r:id="rId37"/>
    <p:sldId id="327" r:id="rId38"/>
    <p:sldId id="347" r:id="rId39"/>
    <p:sldId id="388" r:id="rId40"/>
    <p:sldId id="348" r:id="rId41"/>
    <p:sldId id="419" r:id="rId42"/>
    <p:sldId id="258" r:id="rId43"/>
    <p:sldId id="421" r:id="rId44"/>
    <p:sldId id="262" r:id="rId45"/>
    <p:sldId id="311" r:id="rId46"/>
    <p:sldId id="422" r:id="rId47"/>
    <p:sldId id="314" r:id="rId48"/>
    <p:sldId id="423" r:id="rId49"/>
    <p:sldId id="339" r:id="rId50"/>
    <p:sldId id="349" r:id="rId51"/>
    <p:sldId id="359" r:id="rId52"/>
    <p:sldId id="360" r:id="rId53"/>
    <p:sldId id="431" r:id="rId54"/>
    <p:sldId id="424" r:id="rId55"/>
    <p:sldId id="425" r:id="rId56"/>
    <p:sldId id="420" r:id="rId57"/>
    <p:sldId id="391" r:id="rId58"/>
    <p:sldId id="390" r:id="rId59"/>
    <p:sldId id="40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219"/>
    <a:srgbClr val="A3338B"/>
    <a:srgbClr val="909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56"/>
  </p:normalViewPr>
  <p:slideViewPr>
    <p:cSldViewPr snapToGrid="0">
      <p:cViewPr varScale="1">
        <p:scale>
          <a:sx n="73" d="100"/>
          <a:sy n="73"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17D08-C714-4222-B189-034A212C6CCC}" type="doc">
      <dgm:prSet loTypeId="urn:diagrams.loki3.com/VaryingWidthList" loCatId="list" qsTypeId="urn:microsoft.com/office/officeart/2005/8/quickstyle/simple1" qsCatId="simple" csTypeId="urn:microsoft.com/office/officeart/2005/8/colors/accent1_2" csCatId="accent1" phldr="1"/>
      <dgm:spPr/>
    </dgm:pt>
    <dgm:pt modelId="{4BDFF73F-1534-48C3-9AD6-8796A2F816B1}">
      <dgm:prSet phldrT="[Text]" custT="1"/>
      <dgm:spPr>
        <a:solidFill>
          <a:schemeClr val="accent2">
            <a:lumMod val="60000"/>
            <a:lumOff val="40000"/>
          </a:schemeClr>
        </a:solidFill>
      </dgm:spPr>
      <dgm:t>
        <a:bodyPr/>
        <a:lstStyle/>
        <a:p>
          <a:r>
            <a:rPr lang="en-US" sz="2400" dirty="0"/>
            <a:t>Codified:  Severity and harm presumed </a:t>
          </a:r>
        </a:p>
      </dgm:t>
    </dgm:pt>
    <dgm:pt modelId="{CEB1A8F1-86AE-485B-8A27-3AA67A48D1B1}" type="parTrans" cxnId="{BB3E4BD2-878E-47EB-9102-9228C8F3DAB4}">
      <dgm:prSet/>
      <dgm:spPr/>
      <dgm:t>
        <a:bodyPr/>
        <a:lstStyle/>
        <a:p>
          <a:endParaRPr lang="en-US"/>
        </a:p>
      </dgm:t>
    </dgm:pt>
    <dgm:pt modelId="{6DC4413D-A2FE-4D0E-94C7-A3DF1EC821E4}" type="sibTrans" cxnId="{BB3E4BD2-878E-47EB-9102-9228C8F3DAB4}">
      <dgm:prSet/>
      <dgm:spPr/>
      <dgm:t>
        <a:bodyPr/>
        <a:lstStyle/>
        <a:p>
          <a:endParaRPr lang="en-US"/>
        </a:p>
      </dgm:t>
    </dgm:pt>
    <dgm:pt modelId="{A95D6EB8-7584-414E-9864-BBF5FF83CF29}">
      <dgm:prSet phldrT="[Text]" custT="1"/>
      <dgm:spPr>
        <a:solidFill>
          <a:schemeClr val="tx2"/>
        </a:solidFill>
      </dgm:spPr>
      <dgm:t>
        <a:bodyPr/>
        <a:lstStyle/>
        <a:p>
          <a:r>
            <a:rPr lang="en-US" sz="2400" dirty="0"/>
            <a:t>New:  Only an employee (not a volunteer, another student, etc.) </a:t>
          </a:r>
        </a:p>
      </dgm:t>
    </dgm:pt>
    <dgm:pt modelId="{0AF4AA35-7AD1-4F7C-B9E2-2E0110C2D8F2}" type="parTrans" cxnId="{8CD7862B-99EB-4679-80C0-698EBC20468D}">
      <dgm:prSet/>
      <dgm:spPr/>
      <dgm:t>
        <a:bodyPr/>
        <a:lstStyle/>
        <a:p>
          <a:endParaRPr lang="en-US"/>
        </a:p>
      </dgm:t>
    </dgm:pt>
    <dgm:pt modelId="{24CCD7E0-194B-4A00-AB57-E25096D9FD34}" type="sibTrans" cxnId="{8CD7862B-99EB-4679-80C0-698EBC20468D}">
      <dgm:prSet/>
      <dgm:spPr/>
      <dgm:t>
        <a:bodyPr/>
        <a:lstStyle/>
        <a:p>
          <a:endParaRPr lang="en-US"/>
        </a:p>
      </dgm:t>
    </dgm:pt>
    <dgm:pt modelId="{9A3816A7-2384-4F82-901C-7472299E515F}">
      <dgm:prSet phldrT="[Text]" custT="1"/>
      <dgm:spPr/>
      <dgm:t>
        <a:bodyPr/>
        <a:lstStyle/>
        <a:p>
          <a:r>
            <a:rPr lang="en-US" sz="2400" dirty="0"/>
            <a:t>Definition:  An employee of the recipient conditioning an aid, service, or benefit of the recipient on an individual’s participation in unwelcome sexual conduct</a:t>
          </a:r>
        </a:p>
      </dgm:t>
    </dgm:pt>
    <dgm:pt modelId="{2436AC26-6D90-4F29-A9D1-1F58FE8A6C96}" type="parTrans" cxnId="{E9B4054D-D714-4735-A741-0E176D643FE0}">
      <dgm:prSet/>
      <dgm:spPr/>
      <dgm:t>
        <a:bodyPr/>
        <a:lstStyle/>
        <a:p>
          <a:endParaRPr lang="en-US"/>
        </a:p>
      </dgm:t>
    </dgm:pt>
    <dgm:pt modelId="{BBC0DB38-9E61-485A-941D-1DB7E058659C}" type="sibTrans" cxnId="{E9B4054D-D714-4735-A741-0E176D643FE0}">
      <dgm:prSet/>
      <dgm:spPr/>
      <dgm:t>
        <a:bodyPr/>
        <a:lstStyle/>
        <a:p>
          <a:endParaRPr lang="en-US"/>
        </a:p>
      </dgm:t>
    </dgm:pt>
    <dgm:pt modelId="{666B2D07-F329-4177-9DEC-740DC03BE3D0}" type="pres">
      <dgm:prSet presAssocID="{CE317D08-C714-4222-B189-034A212C6CCC}" presName="Name0" presStyleCnt="0">
        <dgm:presLayoutVars>
          <dgm:resizeHandles/>
        </dgm:presLayoutVars>
      </dgm:prSet>
      <dgm:spPr/>
    </dgm:pt>
    <dgm:pt modelId="{F6049B8E-23F0-4383-A11C-F77CBFD5E2B2}" type="pres">
      <dgm:prSet presAssocID="{4BDFF73F-1534-48C3-9AD6-8796A2F816B1}" presName="text" presStyleLbl="node1" presStyleIdx="0" presStyleCnt="3" custScaleX="398572">
        <dgm:presLayoutVars>
          <dgm:bulletEnabled val="1"/>
        </dgm:presLayoutVars>
      </dgm:prSet>
      <dgm:spPr/>
      <dgm:t>
        <a:bodyPr/>
        <a:lstStyle/>
        <a:p>
          <a:endParaRPr lang="en-US"/>
        </a:p>
      </dgm:t>
    </dgm:pt>
    <dgm:pt modelId="{B840E3B2-2F02-4C80-AC55-0B8A83472948}" type="pres">
      <dgm:prSet presAssocID="{6DC4413D-A2FE-4D0E-94C7-A3DF1EC821E4}" presName="space" presStyleCnt="0"/>
      <dgm:spPr/>
    </dgm:pt>
    <dgm:pt modelId="{187C9086-7EBA-4C87-B734-D318CC49AD09}" type="pres">
      <dgm:prSet presAssocID="{A95D6EB8-7584-414E-9864-BBF5FF83CF29}" presName="text" presStyleLbl="node1" presStyleIdx="1" presStyleCnt="3" custScaleX="225105">
        <dgm:presLayoutVars>
          <dgm:bulletEnabled val="1"/>
        </dgm:presLayoutVars>
      </dgm:prSet>
      <dgm:spPr/>
      <dgm:t>
        <a:bodyPr/>
        <a:lstStyle/>
        <a:p>
          <a:endParaRPr lang="en-US"/>
        </a:p>
      </dgm:t>
    </dgm:pt>
    <dgm:pt modelId="{D4776D5C-AB1F-4ED2-8339-C9B35EE84B57}" type="pres">
      <dgm:prSet presAssocID="{24CCD7E0-194B-4A00-AB57-E25096D9FD34}" presName="space" presStyleCnt="0"/>
      <dgm:spPr/>
    </dgm:pt>
    <dgm:pt modelId="{CE798006-579B-4266-823C-F4C2B90D90EA}" type="pres">
      <dgm:prSet presAssocID="{9A3816A7-2384-4F82-901C-7472299E515F}" presName="text" presStyleLbl="node1" presStyleIdx="2" presStyleCnt="3">
        <dgm:presLayoutVars>
          <dgm:bulletEnabled val="1"/>
        </dgm:presLayoutVars>
      </dgm:prSet>
      <dgm:spPr/>
      <dgm:t>
        <a:bodyPr/>
        <a:lstStyle/>
        <a:p>
          <a:endParaRPr lang="en-US"/>
        </a:p>
      </dgm:t>
    </dgm:pt>
  </dgm:ptLst>
  <dgm:cxnLst>
    <dgm:cxn modelId="{5E4BF6CA-7345-4C9F-85ED-915452364D4F}" type="presOf" srcId="{CE317D08-C714-4222-B189-034A212C6CCC}" destId="{666B2D07-F329-4177-9DEC-740DC03BE3D0}" srcOrd="0" destOrd="0" presId="urn:diagrams.loki3.com/VaryingWidthList"/>
    <dgm:cxn modelId="{8CD7862B-99EB-4679-80C0-698EBC20468D}" srcId="{CE317D08-C714-4222-B189-034A212C6CCC}" destId="{A95D6EB8-7584-414E-9864-BBF5FF83CF29}" srcOrd="1" destOrd="0" parTransId="{0AF4AA35-7AD1-4F7C-B9E2-2E0110C2D8F2}" sibTransId="{24CCD7E0-194B-4A00-AB57-E25096D9FD34}"/>
    <dgm:cxn modelId="{66ED88EF-4429-44A1-9DC6-65C87937DB43}" type="presOf" srcId="{4BDFF73F-1534-48C3-9AD6-8796A2F816B1}" destId="{F6049B8E-23F0-4383-A11C-F77CBFD5E2B2}" srcOrd="0" destOrd="0" presId="urn:diagrams.loki3.com/VaryingWidthList"/>
    <dgm:cxn modelId="{F373CADC-4F05-4291-B283-333BB5B52B66}" type="presOf" srcId="{A95D6EB8-7584-414E-9864-BBF5FF83CF29}" destId="{187C9086-7EBA-4C87-B734-D318CC49AD09}" srcOrd="0" destOrd="0" presId="urn:diagrams.loki3.com/VaryingWidthList"/>
    <dgm:cxn modelId="{E9B4054D-D714-4735-A741-0E176D643FE0}" srcId="{CE317D08-C714-4222-B189-034A212C6CCC}" destId="{9A3816A7-2384-4F82-901C-7472299E515F}" srcOrd="2" destOrd="0" parTransId="{2436AC26-6D90-4F29-A9D1-1F58FE8A6C96}" sibTransId="{BBC0DB38-9E61-485A-941D-1DB7E058659C}"/>
    <dgm:cxn modelId="{DB1D2697-C169-486C-BF90-E88405104FF0}" type="presOf" srcId="{9A3816A7-2384-4F82-901C-7472299E515F}" destId="{CE798006-579B-4266-823C-F4C2B90D90EA}" srcOrd="0" destOrd="0" presId="urn:diagrams.loki3.com/VaryingWidthList"/>
    <dgm:cxn modelId="{BB3E4BD2-878E-47EB-9102-9228C8F3DAB4}" srcId="{CE317D08-C714-4222-B189-034A212C6CCC}" destId="{4BDFF73F-1534-48C3-9AD6-8796A2F816B1}" srcOrd="0" destOrd="0" parTransId="{CEB1A8F1-86AE-485B-8A27-3AA67A48D1B1}" sibTransId="{6DC4413D-A2FE-4D0E-94C7-A3DF1EC821E4}"/>
    <dgm:cxn modelId="{679536CC-1EBF-4419-A9CB-6372148408E9}" type="presParOf" srcId="{666B2D07-F329-4177-9DEC-740DC03BE3D0}" destId="{F6049B8E-23F0-4383-A11C-F77CBFD5E2B2}" srcOrd="0" destOrd="0" presId="urn:diagrams.loki3.com/VaryingWidthList"/>
    <dgm:cxn modelId="{16C4A797-D09F-4ADB-B71A-31A5D55D1865}" type="presParOf" srcId="{666B2D07-F329-4177-9DEC-740DC03BE3D0}" destId="{B840E3B2-2F02-4C80-AC55-0B8A83472948}" srcOrd="1" destOrd="0" presId="urn:diagrams.loki3.com/VaryingWidthList"/>
    <dgm:cxn modelId="{CE6DC3C7-0066-4514-98F9-7E370CC5F786}" type="presParOf" srcId="{666B2D07-F329-4177-9DEC-740DC03BE3D0}" destId="{187C9086-7EBA-4C87-B734-D318CC49AD09}" srcOrd="2" destOrd="0" presId="urn:diagrams.loki3.com/VaryingWidthList"/>
    <dgm:cxn modelId="{23169B14-DDC4-400E-99BF-396C24B7EDBB}" type="presParOf" srcId="{666B2D07-F329-4177-9DEC-740DC03BE3D0}" destId="{D4776D5C-AB1F-4ED2-8339-C9B35EE84B57}" srcOrd="3" destOrd="0" presId="urn:diagrams.loki3.com/VaryingWidthList"/>
    <dgm:cxn modelId="{2B58B1B0-FCFF-4A2A-B66F-C3A7E6B19E5F}" type="presParOf" srcId="{666B2D07-F329-4177-9DEC-740DC03BE3D0}" destId="{CE798006-579B-4266-823C-F4C2B90D90EA}"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99FCB-3C75-44DF-A8D1-821C67412A32}" type="doc">
      <dgm:prSet loTypeId="urn:diagrams.loki3.com/VaryingWidthList" loCatId="list" qsTypeId="urn:microsoft.com/office/officeart/2005/8/quickstyle/simple1" qsCatId="simple" csTypeId="urn:microsoft.com/office/officeart/2005/8/colors/accent1_2" csCatId="accent1" phldr="1"/>
      <dgm:spPr/>
    </dgm:pt>
    <dgm:pt modelId="{D3FD1B74-A986-44BE-BC4D-1CA487F69055}">
      <dgm:prSet phldrT="[Text]"/>
      <dgm:spPr/>
      <dgm:t>
        <a:bodyPr/>
        <a:lstStyle/>
        <a:p>
          <a:r>
            <a:rPr lang="en-US" dirty="0"/>
            <a:t>Sexual Assault 20 U.S.C. 1092(f)(6)(A)(v)</a:t>
          </a:r>
        </a:p>
      </dgm:t>
    </dgm:pt>
    <dgm:pt modelId="{563491CD-0389-4EEF-8815-95280AE051BB}" type="parTrans" cxnId="{D62253A8-55FC-4D94-8195-4BC094463A1B}">
      <dgm:prSet/>
      <dgm:spPr/>
      <dgm:t>
        <a:bodyPr/>
        <a:lstStyle/>
        <a:p>
          <a:endParaRPr lang="en-US"/>
        </a:p>
      </dgm:t>
    </dgm:pt>
    <dgm:pt modelId="{D7276F1E-5E3A-42C2-A41E-87DBFB48375D}" type="sibTrans" cxnId="{D62253A8-55FC-4D94-8195-4BC094463A1B}">
      <dgm:prSet/>
      <dgm:spPr/>
      <dgm:t>
        <a:bodyPr/>
        <a:lstStyle/>
        <a:p>
          <a:endParaRPr lang="en-US"/>
        </a:p>
      </dgm:t>
    </dgm:pt>
    <dgm:pt modelId="{EA77B06C-C2E4-456D-B450-F2174E958CCC}">
      <dgm:prSet phldrT="[Text]"/>
      <dgm:spPr/>
      <dgm:t>
        <a:bodyPr/>
        <a:lstStyle/>
        <a:p>
          <a:r>
            <a:rPr lang="en-US" dirty="0"/>
            <a:t>Domestic Violence 34 U.S.C. 12291(a)(8)</a:t>
          </a:r>
        </a:p>
      </dgm:t>
    </dgm:pt>
    <dgm:pt modelId="{F03CC797-AF97-4FC4-A6DC-074091323288}" type="parTrans" cxnId="{9F3ADFBD-9F11-4184-A40D-0EAB3C588391}">
      <dgm:prSet/>
      <dgm:spPr/>
      <dgm:t>
        <a:bodyPr/>
        <a:lstStyle/>
        <a:p>
          <a:endParaRPr lang="en-US"/>
        </a:p>
      </dgm:t>
    </dgm:pt>
    <dgm:pt modelId="{5E4DE2DC-CC65-428F-9967-834E37FECF94}" type="sibTrans" cxnId="{9F3ADFBD-9F11-4184-A40D-0EAB3C588391}">
      <dgm:prSet/>
      <dgm:spPr/>
      <dgm:t>
        <a:bodyPr/>
        <a:lstStyle/>
        <a:p>
          <a:endParaRPr lang="en-US"/>
        </a:p>
      </dgm:t>
    </dgm:pt>
    <dgm:pt modelId="{CE530170-FF69-41CF-B582-287E027EFD60}">
      <dgm:prSet phldrT="[Text]"/>
      <dgm:spPr/>
      <dgm:t>
        <a:bodyPr/>
        <a:lstStyle/>
        <a:p>
          <a:r>
            <a:rPr lang="en-US" dirty="0"/>
            <a:t>Dating violence 34 U.S.C. 12291(a)(10)</a:t>
          </a:r>
        </a:p>
      </dgm:t>
    </dgm:pt>
    <dgm:pt modelId="{74671E2D-F00F-46BF-8E5F-8E4D96FC25DA}" type="parTrans" cxnId="{3EC8BBC7-7BFC-4F05-BD3D-C42BEE52EE22}">
      <dgm:prSet/>
      <dgm:spPr/>
      <dgm:t>
        <a:bodyPr/>
        <a:lstStyle/>
        <a:p>
          <a:endParaRPr lang="en-US"/>
        </a:p>
      </dgm:t>
    </dgm:pt>
    <dgm:pt modelId="{B356D0FB-F3EC-4016-A643-FA6E3E022A84}" type="sibTrans" cxnId="{3EC8BBC7-7BFC-4F05-BD3D-C42BEE52EE22}">
      <dgm:prSet/>
      <dgm:spPr/>
      <dgm:t>
        <a:bodyPr/>
        <a:lstStyle/>
        <a:p>
          <a:endParaRPr lang="en-US"/>
        </a:p>
      </dgm:t>
    </dgm:pt>
    <dgm:pt modelId="{9699C038-E9C9-45DE-8542-E1DD00C2E480}">
      <dgm:prSet/>
      <dgm:spPr/>
      <dgm:t>
        <a:bodyPr/>
        <a:lstStyle/>
        <a:p>
          <a:r>
            <a:rPr lang="en-US" dirty="0"/>
            <a:t>Stalking 34 U.S.C. 12291(a)(30)</a:t>
          </a:r>
        </a:p>
      </dgm:t>
    </dgm:pt>
    <dgm:pt modelId="{5D0B999C-70DB-4F89-BFCE-709EF8EBC8EB}" type="parTrans" cxnId="{D7C0C800-62E2-4482-88C2-5326FBF4B12C}">
      <dgm:prSet/>
      <dgm:spPr/>
      <dgm:t>
        <a:bodyPr/>
        <a:lstStyle/>
        <a:p>
          <a:endParaRPr lang="en-US"/>
        </a:p>
      </dgm:t>
    </dgm:pt>
    <dgm:pt modelId="{CD96D814-AEF7-4DE1-93ED-3F5EC5982536}" type="sibTrans" cxnId="{D7C0C800-62E2-4482-88C2-5326FBF4B12C}">
      <dgm:prSet/>
      <dgm:spPr/>
      <dgm:t>
        <a:bodyPr/>
        <a:lstStyle/>
        <a:p>
          <a:endParaRPr lang="en-US"/>
        </a:p>
      </dgm:t>
    </dgm:pt>
    <dgm:pt modelId="{C0568D2D-18C1-42D0-9F82-F57867B069BD}" type="pres">
      <dgm:prSet presAssocID="{FD399FCB-3C75-44DF-A8D1-821C67412A32}" presName="Name0" presStyleCnt="0">
        <dgm:presLayoutVars>
          <dgm:resizeHandles/>
        </dgm:presLayoutVars>
      </dgm:prSet>
      <dgm:spPr/>
    </dgm:pt>
    <dgm:pt modelId="{725DA5AE-1CB9-41B6-A50A-6D3925DB595A}" type="pres">
      <dgm:prSet presAssocID="{D3FD1B74-A986-44BE-BC4D-1CA487F69055}" presName="text" presStyleLbl="node1" presStyleIdx="0" presStyleCnt="4" custScaleX="132208">
        <dgm:presLayoutVars>
          <dgm:bulletEnabled val="1"/>
        </dgm:presLayoutVars>
      </dgm:prSet>
      <dgm:spPr/>
      <dgm:t>
        <a:bodyPr/>
        <a:lstStyle/>
        <a:p>
          <a:endParaRPr lang="en-US"/>
        </a:p>
      </dgm:t>
    </dgm:pt>
    <dgm:pt modelId="{57B1B2DB-4729-47F7-8C2D-A63EB6D0A037}" type="pres">
      <dgm:prSet presAssocID="{D7276F1E-5E3A-42C2-A41E-87DBFB48375D}" presName="space" presStyleCnt="0"/>
      <dgm:spPr/>
    </dgm:pt>
    <dgm:pt modelId="{B912E5A5-B446-4E29-B655-66E9912A7063}" type="pres">
      <dgm:prSet presAssocID="{EA77B06C-C2E4-456D-B450-F2174E958CCC}" presName="text" presStyleLbl="node1" presStyleIdx="1" presStyleCnt="4" custScaleX="147762">
        <dgm:presLayoutVars>
          <dgm:bulletEnabled val="1"/>
        </dgm:presLayoutVars>
      </dgm:prSet>
      <dgm:spPr/>
      <dgm:t>
        <a:bodyPr/>
        <a:lstStyle/>
        <a:p>
          <a:endParaRPr lang="en-US"/>
        </a:p>
      </dgm:t>
    </dgm:pt>
    <dgm:pt modelId="{61C3A96E-F81A-4423-AC9F-6D5FE24EAD79}" type="pres">
      <dgm:prSet presAssocID="{5E4DE2DC-CC65-428F-9967-834E37FECF94}" presName="space" presStyleCnt="0"/>
      <dgm:spPr/>
    </dgm:pt>
    <dgm:pt modelId="{7A3BC283-D47B-4193-ADA7-28D4264C8267}" type="pres">
      <dgm:prSet presAssocID="{CE530170-FF69-41CF-B582-287E027EFD60}" presName="text" presStyleLbl="node1" presStyleIdx="2" presStyleCnt="4" custScaleX="162990">
        <dgm:presLayoutVars>
          <dgm:bulletEnabled val="1"/>
        </dgm:presLayoutVars>
      </dgm:prSet>
      <dgm:spPr/>
      <dgm:t>
        <a:bodyPr/>
        <a:lstStyle/>
        <a:p>
          <a:endParaRPr lang="en-US"/>
        </a:p>
      </dgm:t>
    </dgm:pt>
    <dgm:pt modelId="{A17D9E96-8DAA-4204-AB80-0465A6BDB29D}" type="pres">
      <dgm:prSet presAssocID="{B356D0FB-F3EC-4016-A643-FA6E3E022A84}" presName="space" presStyleCnt="0"/>
      <dgm:spPr/>
    </dgm:pt>
    <dgm:pt modelId="{E507E869-7896-4663-9E2C-EAB5588A632F}" type="pres">
      <dgm:prSet presAssocID="{9699C038-E9C9-45DE-8542-E1DD00C2E480}" presName="text" presStyleLbl="node1" presStyleIdx="3" presStyleCnt="4" custScaleX="166612">
        <dgm:presLayoutVars>
          <dgm:bulletEnabled val="1"/>
        </dgm:presLayoutVars>
      </dgm:prSet>
      <dgm:spPr/>
      <dgm:t>
        <a:bodyPr/>
        <a:lstStyle/>
        <a:p>
          <a:endParaRPr lang="en-US"/>
        </a:p>
      </dgm:t>
    </dgm:pt>
  </dgm:ptLst>
  <dgm:cxnLst>
    <dgm:cxn modelId="{3EC8BBC7-7BFC-4F05-BD3D-C42BEE52EE22}" srcId="{FD399FCB-3C75-44DF-A8D1-821C67412A32}" destId="{CE530170-FF69-41CF-B582-287E027EFD60}" srcOrd="2" destOrd="0" parTransId="{74671E2D-F00F-46BF-8E5F-8E4D96FC25DA}" sibTransId="{B356D0FB-F3EC-4016-A643-FA6E3E022A84}"/>
    <dgm:cxn modelId="{1455B001-7BA8-4BB6-980B-89B6759A935A}" type="presOf" srcId="{CE530170-FF69-41CF-B582-287E027EFD60}" destId="{7A3BC283-D47B-4193-ADA7-28D4264C8267}" srcOrd="0" destOrd="0" presId="urn:diagrams.loki3.com/VaryingWidthList"/>
    <dgm:cxn modelId="{B1B7D024-59BE-410B-A1FC-54BF041BADE2}" type="presOf" srcId="{FD399FCB-3C75-44DF-A8D1-821C67412A32}" destId="{C0568D2D-18C1-42D0-9F82-F57867B069BD}" srcOrd="0" destOrd="0" presId="urn:diagrams.loki3.com/VaryingWidthList"/>
    <dgm:cxn modelId="{D62253A8-55FC-4D94-8195-4BC094463A1B}" srcId="{FD399FCB-3C75-44DF-A8D1-821C67412A32}" destId="{D3FD1B74-A986-44BE-BC4D-1CA487F69055}" srcOrd="0" destOrd="0" parTransId="{563491CD-0389-4EEF-8815-95280AE051BB}" sibTransId="{D7276F1E-5E3A-42C2-A41E-87DBFB48375D}"/>
    <dgm:cxn modelId="{D7C0C800-62E2-4482-88C2-5326FBF4B12C}" srcId="{FD399FCB-3C75-44DF-A8D1-821C67412A32}" destId="{9699C038-E9C9-45DE-8542-E1DD00C2E480}" srcOrd="3" destOrd="0" parTransId="{5D0B999C-70DB-4F89-BFCE-709EF8EBC8EB}" sibTransId="{CD96D814-AEF7-4DE1-93ED-3F5EC5982536}"/>
    <dgm:cxn modelId="{7FB12B4A-F2F5-4C9A-8436-0830066CF32B}" type="presOf" srcId="{EA77B06C-C2E4-456D-B450-F2174E958CCC}" destId="{B912E5A5-B446-4E29-B655-66E9912A7063}" srcOrd="0" destOrd="0" presId="urn:diagrams.loki3.com/VaryingWidthList"/>
    <dgm:cxn modelId="{85F7E80B-B210-4B36-8E60-E6AD064089BF}" type="presOf" srcId="{D3FD1B74-A986-44BE-BC4D-1CA487F69055}" destId="{725DA5AE-1CB9-41B6-A50A-6D3925DB595A}" srcOrd="0" destOrd="0" presId="urn:diagrams.loki3.com/VaryingWidthList"/>
    <dgm:cxn modelId="{9F3ADFBD-9F11-4184-A40D-0EAB3C588391}" srcId="{FD399FCB-3C75-44DF-A8D1-821C67412A32}" destId="{EA77B06C-C2E4-456D-B450-F2174E958CCC}" srcOrd="1" destOrd="0" parTransId="{F03CC797-AF97-4FC4-A6DC-074091323288}" sibTransId="{5E4DE2DC-CC65-428F-9967-834E37FECF94}"/>
    <dgm:cxn modelId="{B3F48BAD-C472-40C1-B89A-681DC473F6EE}" type="presOf" srcId="{9699C038-E9C9-45DE-8542-E1DD00C2E480}" destId="{E507E869-7896-4663-9E2C-EAB5588A632F}" srcOrd="0" destOrd="0" presId="urn:diagrams.loki3.com/VaryingWidthList"/>
    <dgm:cxn modelId="{EEFEEFB3-B575-4CCE-9F0E-85B1B1FFF42B}" type="presParOf" srcId="{C0568D2D-18C1-42D0-9F82-F57867B069BD}" destId="{725DA5AE-1CB9-41B6-A50A-6D3925DB595A}" srcOrd="0" destOrd="0" presId="urn:diagrams.loki3.com/VaryingWidthList"/>
    <dgm:cxn modelId="{49771944-CEEE-45E0-A3F5-0F44BF90E39B}" type="presParOf" srcId="{C0568D2D-18C1-42D0-9F82-F57867B069BD}" destId="{57B1B2DB-4729-47F7-8C2D-A63EB6D0A037}" srcOrd="1" destOrd="0" presId="urn:diagrams.loki3.com/VaryingWidthList"/>
    <dgm:cxn modelId="{40D61C63-A663-4EEA-BC04-48904E3AB665}" type="presParOf" srcId="{C0568D2D-18C1-42D0-9F82-F57867B069BD}" destId="{B912E5A5-B446-4E29-B655-66E9912A7063}" srcOrd="2" destOrd="0" presId="urn:diagrams.loki3.com/VaryingWidthList"/>
    <dgm:cxn modelId="{E1DFCF72-6DEB-49F9-8378-E954CCCE64E6}" type="presParOf" srcId="{C0568D2D-18C1-42D0-9F82-F57867B069BD}" destId="{61C3A96E-F81A-4423-AC9F-6D5FE24EAD79}" srcOrd="3" destOrd="0" presId="urn:diagrams.loki3.com/VaryingWidthList"/>
    <dgm:cxn modelId="{662F0B45-FEF1-425C-9B30-920FAFD7EBF2}" type="presParOf" srcId="{C0568D2D-18C1-42D0-9F82-F57867B069BD}" destId="{7A3BC283-D47B-4193-ADA7-28D4264C8267}" srcOrd="4" destOrd="0" presId="urn:diagrams.loki3.com/VaryingWidthList"/>
    <dgm:cxn modelId="{BAB9D0BF-ABAB-4F94-9D59-03A18339284F}" type="presParOf" srcId="{C0568D2D-18C1-42D0-9F82-F57867B069BD}" destId="{A17D9E96-8DAA-4204-AB80-0465A6BDB29D}" srcOrd="5" destOrd="0" presId="urn:diagrams.loki3.com/VaryingWidthList"/>
    <dgm:cxn modelId="{02482CF2-88DB-444E-8D37-DD01E935E9D9}" type="presParOf" srcId="{C0568D2D-18C1-42D0-9F82-F57867B069BD}" destId="{E507E869-7896-4663-9E2C-EAB5588A632F}"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49B8E-23F0-4383-A11C-F77CBFD5E2B2}">
      <dsp:nvSpPr>
        <dsp:cNvPr id="0" name=""/>
        <dsp:cNvSpPr/>
      </dsp:nvSpPr>
      <dsp:spPr>
        <a:xfrm>
          <a:off x="1194281" y="2645"/>
          <a:ext cx="5739436" cy="1746250"/>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Codified:  Severity and harm presumed </a:t>
          </a:r>
        </a:p>
      </dsp:txBody>
      <dsp:txXfrm>
        <a:off x="1194281" y="2645"/>
        <a:ext cx="5739436" cy="1746250"/>
      </dsp:txXfrm>
    </dsp:sp>
    <dsp:sp modelId="{187C9086-7EBA-4C87-B734-D318CC49AD09}">
      <dsp:nvSpPr>
        <dsp:cNvPr id="0" name=""/>
        <dsp:cNvSpPr/>
      </dsp:nvSpPr>
      <dsp:spPr>
        <a:xfrm>
          <a:off x="1177028" y="1836208"/>
          <a:ext cx="5773943" cy="174625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New:  Only an employee (not a volunteer, another student, etc.) </a:t>
          </a:r>
        </a:p>
      </dsp:txBody>
      <dsp:txXfrm>
        <a:off x="1177028" y="1836208"/>
        <a:ext cx="5773943" cy="1746250"/>
      </dsp:txXfrm>
    </dsp:sp>
    <dsp:sp modelId="{CE798006-579B-4266-823C-F4C2B90D90EA}">
      <dsp:nvSpPr>
        <dsp:cNvPr id="0" name=""/>
        <dsp:cNvSpPr/>
      </dsp:nvSpPr>
      <dsp:spPr>
        <a:xfrm>
          <a:off x="1183999" y="3669771"/>
          <a:ext cx="5760000" cy="1746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Definition:  An employee of the recipient conditioning an aid, service, or benefit of the recipient on an individual’s participation in unwelcome sexual conduct</a:t>
          </a:r>
        </a:p>
      </dsp:txBody>
      <dsp:txXfrm>
        <a:off x="1183999" y="3669771"/>
        <a:ext cx="5760000" cy="174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DA5AE-1CB9-41B6-A50A-6D3925DB595A}">
      <dsp:nvSpPr>
        <dsp:cNvPr id="0" name=""/>
        <dsp:cNvSpPr/>
      </dsp:nvSpPr>
      <dsp:spPr>
        <a:xfrm>
          <a:off x="981498" y="2719"/>
          <a:ext cx="6782270" cy="13081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kern="1200" dirty="0"/>
            <a:t>Sexual Assault 20 U.S.C. 1092(f)(6)(A)(v)</a:t>
          </a:r>
        </a:p>
      </dsp:txBody>
      <dsp:txXfrm>
        <a:off x="981498" y="2719"/>
        <a:ext cx="6782270" cy="1308146"/>
      </dsp:txXfrm>
    </dsp:sp>
    <dsp:sp modelId="{B912E5A5-B446-4E29-B655-66E9912A7063}">
      <dsp:nvSpPr>
        <dsp:cNvPr id="0" name=""/>
        <dsp:cNvSpPr/>
      </dsp:nvSpPr>
      <dsp:spPr>
        <a:xfrm>
          <a:off x="981496" y="1376273"/>
          <a:ext cx="6782275" cy="13081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kern="1200" dirty="0"/>
            <a:t>Domestic Violence 34 U.S.C. 12291(a)(8)</a:t>
          </a:r>
        </a:p>
      </dsp:txBody>
      <dsp:txXfrm>
        <a:off x="981496" y="1376273"/>
        <a:ext cx="6782275" cy="1308146"/>
      </dsp:txXfrm>
    </dsp:sp>
    <dsp:sp modelId="{7A3BC283-D47B-4193-ADA7-28D4264C8267}">
      <dsp:nvSpPr>
        <dsp:cNvPr id="0" name=""/>
        <dsp:cNvSpPr/>
      </dsp:nvSpPr>
      <dsp:spPr>
        <a:xfrm>
          <a:off x="998740" y="2749826"/>
          <a:ext cx="6747786" cy="13081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kern="1200" dirty="0"/>
            <a:t>Dating violence 34 U.S.C. 12291(a)(10)</a:t>
          </a:r>
        </a:p>
      </dsp:txBody>
      <dsp:txXfrm>
        <a:off x="998740" y="2749826"/>
        <a:ext cx="6747786" cy="1308146"/>
      </dsp:txXfrm>
    </dsp:sp>
    <dsp:sp modelId="{E507E869-7896-4663-9E2C-EAB5588A632F}">
      <dsp:nvSpPr>
        <dsp:cNvPr id="0" name=""/>
        <dsp:cNvSpPr/>
      </dsp:nvSpPr>
      <dsp:spPr>
        <a:xfrm>
          <a:off x="998740" y="4123380"/>
          <a:ext cx="6747786" cy="13081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kern="1200" dirty="0"/>
            <a:t>Stalking 34 U.S.C. 12291(a)(30)</a:t>
          </a:r>
        </a:p>
      </dsp:txBody>
      <dsp:txXfrm>
        <a:off x="998740" y="4123380"/>
        <a:ext cx="6747786" cy="130814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68DF6-D30D-417C-948D-21388E5A16DE}"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18251-EF0D-44FA-9EA3-83B1AFB1BF87}" type="slidenum">
              <a:rPr lang="en-US" smtClean="0"/>
              <a:t>‹#›</a:t>
            </a:fld>
            <a:endParaRPr lang="en-US"/>
          </a:p>
        </p:txBody>
      </p:sp>
    </p:spTree>
    <p:extLst>
      <p:ext uri="{BB962C8B-B14F-4D97-AF65-F5344CB8AC3E}">
        <p14:creationId xmlns:p14="http://schemas.microsoft.com/office/powerpoint/2010/main" val="423992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6451E-C8D2-440C-916A-5B68B397E9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37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7363"/>
            <a:ext cx="5486400" cy="3086100"/>
          </a:xfrm>
        </p:spPr>
      </p:sp>
      <p:sp>
        <p:nvSpPr>
          <p:cNvPr id="3" name="Notes Placeholder 2"/>
          <p:cNvSpPr>
            <a:spLocks noGrp="1"/>
          </p:cNvSpPr>
          <p:nvPr>
            <p:ph type="body" idx="1"/>
          </p:nvPr>
        </p:nvSpPr>
        <p:spPr>
          <a:xfrm>
            <a:off x="472440" y="3718560"/>
            <a:ext cx="5897880" cy="4282440"/>
          </a:xfrm>
        </p:spPr>
        <p:txBody>
          <a:bodyPr/>
          <a:lstStyle/>
          <a:p>
            <a:r>
              <a:rPr lang="en-US" sz="1200" kern="1200" baseline="0" dirty="0">
                <a:solidFill>
                  <a:schemeClr val="tx1"/>
                </a:solidFill>
              </a:rPr>
              <a:t>Another area of compliance is the relevant comparison between </a:t>
            </a:r>
            <a:r>
              <a:rPr lang="en-US" sz="1200" i="1" kern="1200" baseline="0" dirty="0">
                <a:solidFill>
                  <a:schemeClr val="tx1"/>
                </a:solidFill>
              </a:rPr>
              <a:t>overall benefits provided </a:t>
            </a:r>
            <a:r>
              <a:rPr lang="en-US" sz="1200" kern="1200" baseline="0" dirty="0">
                <a:solidFill>
                  <a:schemeClr val="tx1"/>
                </a:solidFill>
              </a:rPr>
              <a:t>to all girls’ teams and the </a:t>
            </a:r>
            <a:r>
              <a:rPr lang="en-US" sz="1200" i="1" kern="1200" baseline="0" dirty="0">
                <a:solidFill>
                  <a:schemeClr val="tx1"/>
                </a:solidFill>
              </a:rPr>
              <a:t>overall benefits provided to all boys’ teams. While discrepancies in </a:t>
            </a:r>
            <a:r>
              <a:rPr lang="en-US" sz="1200" kern="1200" baseline="0" dirty="0">
                <a:solidFill>
                  <a:schemeClr val="tx1"/>
                </a:solidFill>
              </a:rPr>
              <a:t>specific same-sport benefits (i.e., boys’ soccer vs. girls’ soccer) may indicate potential compliance problems, Title IX is intended to ensure overall equivalence in athletic opportunities and benefits, not single sport equivalence. Evaluation in this area involves a subjective balancing test.</a:t>
            </a:r>
          </a:p>
          <a:p>
            <a:endParaRPr lang="en-US" sz="1200" b="1" kern="1200" baseline="0" dirty="0">
              <a:solidFill>
                <a:schemeClr val="tx1"/>
              </a:solidFill>
            </a:endParaRPr>
          </a:p>
          <a:p>
            <a:pPr marL="228600" indent="-228600">
              <a:buAutoNum type="alphaUcPeriod"/>
            </a:pPr>
            <a:r>
              <a:rPr lang="en-US" sz="1200" b="1" kern="1200" baseline="0" dirty="0">
                <a:solidFill>
                  <a:schemeClr val="tx1"/>
                </a:solidFill>
              </a:rPr>
              <a:t>Equipment and Supplies. Equipment and supplies include but are not limited to uniforms </a:t>
            </a:r>
            <a:r>
              <a:rPr lang="en-US" sz="1200" kern="1200" baseline="0" dirty="0">
                <a:solidFill>
                  <a:schemeClr val="tx1"/>
                </a:solidFill>
              </a:rPr>
              <a:t>and apparel, sport-specific equipment and supplies, instructional devices, and conditioning and weight-training equipment. Title IX applies to practice and game uniforms, shoes, and warm-up suits. Equipment includes bats, sticks, rackets and equipment set up and taken down for practice. Conditioning and weight-training equipment includes weights, water bottles, sweat-bands, braces, etc.</a:t>
            </a:r>
          </a:p>
          <a:p>
            <a:pPr marL="228600" indent="-228600">
              <a:buNone/>
            </a:pPr>
            <a:endParaRPr lang="en-US" sz="1200" kern="1200" baseline="0" dirty="0">
              <a:solidFill>
                <a:schemeClr val="tx1"/>
              </a:solidFill>
            </a:endParaRPr>
          </a:p>
          <a:p>
            <a:r>
              <a:rPr lang="en-US" sz="1200" b="1" kern="1200" baseline="0" dirty="0">
                <a:solidFill>
                  <a:schemeClr val="tx1"/>
                </a:solidFill>
              </a:rPr>
              <a:t>B. Locker Rooms, Practice and Competitive Facilities This is one of the most common </a:t>
            </a:r>
            <a:r>
              <a:rPr lang="en-US" sz="1200" kern="1200" baseline="0" dirty="0">
                <a:solidFill>
                  <a:schemeClr val="tx1"/>
                </a:solidFill>
              </a:rPr>
              <a:t>program areas in which there are usually differences between the benefits provided to women’s and men’s athletic programs. In determining compliance with Title IX consider: </a:t>
            </a:r>
          </a:p>
          <a:p>
            <a:endParaRPr lang="en-US" sz="1200" kern="1200" baseline="0" dirty="0">
              <a:solidFill>
                <a:schemeClr val="tx1"/>
              </a:solidFill>
            </a:endParaRPr>
          </a:p>
          <a:p>
            <a:pPr marL="231775" indent="-231775"/>
            <a:r>
              <a:rPr lang="en-US" sz="1200" kern="1200" baseline="0" dirty="0">
                <a:solidFill>
                  <a:schemeClr val="tx1"/>
                </a:solidFill>
              </a:rPr>
              <a:t>1.  The quality and availability of the facilities provided for practice and competitive events</a:t>
            </a:r>
          </a:p>
          <a:p>
            <a:pPr marL="174625" indent="-174625"/>
            <a:r>
              <a:rPr lang="en-US" sz="1200" kern="1200" baseline="0" dirty="0">
                <a:solidFill>
                  <a:schemeClr val="tx1"/>
                </a:solidFill>
              </a:rPr>
              <a:t>2.  The exclusivity of use of the facilities provided for practice and competitive events</a:t>
            </a:r>
          </a:p>
          <a:p>
            <a:r>
              <a:rPr lang="en-US" sz="1200" kern="1200" baseline="0" dirty="0">
                <a:solidFill>
                  <a:schemeClr val="tx1"/>
                </a:solidFill>
              </a:rPr>
              <a:t>3.  The availability and exclusivity of locker rooms</a:t>
            </a:r>
          </a:p>
          <a:p>
            <a:r>
              <a:rPr lang="en-US" sz="1200" kern="1200" baseline="0" dirty="0">
                <a:solidFill>
                  <a:schemeClr val="tx1"/>
                </a:solidFill>
              </a:rPr>
              <a:t>4.  The quality of the locker rooms</a:t>
            </a:r>
          </a:p>
          <a:p>
            <a:r>
              <a:rPr lang="en-US" sz="1200" kern="1200" baseline="0" dirty="0">
                <a:solidFill>
                  <a:schemeClr val="tx1"/>
                </a:solidFill>
              </a:rPr>
              <a:t>5.  The maintenance of practice and competitive facilities</a:t>
            </a:r>
          </a:p>
          <a:p>
            <a:r>
              <a:rPr lang="en-US" sz="1200" kern="1200" baseline="0" dirty="0">
                <a:solidFill>
                  <a:schemeClr val="tx1"/>
                </a:solidFill>
              </a:rPr>
              <a:t>6.  The preparation of facilities for practice and competitive events</a:t>
            </a:r>
          </a:p>
          <a:p>
            <a:endParaRPr lang="en-US" sz="1200" kern="1200"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12</a:t>
            </a:fld>
            <a:endParaRPr lang="en-US" dirty="0"/>
          </a:p>
        </p:txBody>
      </p:sp>
    </p:spTree>
    <p:extLst>
      <p:ext uri="{BB962C8B-B14F-4D97-AF65-F5344CB8AC3E}">
        <p14:creationId xmlns:p14="http://schemas.microsoft.com/office/powerpoint/2010/main" val="379445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461963"/>
            <a:ext cx="5056187" cy="2844800"/>
          </a:xfrm>
        </p:spPr>
      </p:sp>
      <p:sp>
        <p:nvSpPr>
          <p:cNvPr id="3" name="Notes Placeholder 2"/>
          <p:cNvSpPr>
            <a:spLocks noGrp="1"/>
          </p:cNvSpPr>
          <p:nvPr>
            <p:ph type="body" idx="1"/>
          </p:nvPr>
        </p:nvSpPr>
        <p:spPr>
          <a:xfrm>
            <a:off x="563880" y="3459480"/>
            <a:ext cx="5715000" cy="4541520"/>
          </a:xfrm>
        </p:spPr>
        <p:txBody>
          <a:bodyPr/>
          <a:lstStyle/>
          <a:p>
            <a:r>
              <a:rPr lang="en-US" sz="1300" b="1" dirty="0"/>
              <a:t>C. Travel and Daily Allowance. There are five factors to consider when determining </a:t>
            </a:r>
            <a:r>
              <a:rPr lang="en-US" sz="1300" dirty="0"/>
              <a:t>Title IX compliance in this area:</a:t>
            </a:r>
          </a:p>
          <a:p>
            <a:endParaRPr lang="en-US" sz="1300" dirty="0"/>
          </a:p>
          <a:p>
            <a:r>
              <a:rPr lang="en-US" sz="1300" dirty="0"/>
              <a:t>1.  The method of transportation;</a:t>
            </a:r>
          </a:p>
          <a:p>
            <a:r>
              <a:rPr lang="en-US" sz="1300" dirty="0"/>
              <a:t>2.  The housing furnished during travel;</a:t>
            </a:r>
          </a:p>
          <a:p>
            <a:r>
              <a:rPr lang="en-US" sz="1300" dirty="0"/>
              <a:t>3.  The length of stay before and after competitive events;</a:t>
            </a:r>
          </a:p>
          <a:p>
            <a:r>
              <a:rPr lang="en-US" sz="1300" dirty="0"/>
              <a:t>4.  The per diem allowance provided to the teams; and</a:t>
            </a:r>
          </a:p>
          <a:p>
            <a:r>
              <a:rPr lang="en-US" sz="1300" dirty="0"/>
              <a:t>5.  The dining allowance and arrangements provided to the teams.</a:t>
            </a:r>
          </a:p>
          <a:p>
            <a:endParaRPr lang="en-US" sz="1300" b="1" kern="1200" baseline="0" dirty="0">
              <a:solidFill>
                <a:schemeClr val="tx1"/>
              </a:solidFill>
            </a:endParaRPr>
          </a:p>
          <a:p>
            <a:r>
              <a:rPr lang="en-US" sz="1300" b="1" kern="1200" baseline="0" dirty="0">
                <a:solidFill>
                  <a:schemeClr val="tx1"/>
                </a:solidFill>
              </a:rPr>
              <a:t>D. Scheduling of Games and Practice Times. When determining compliance with </a:t>
            </a:r>
            <a:r>
              <a:rPr lang="en-US" sz="1300" kern="1200" baseline="0" dirty="0">
                <a:solidFill>
                  <a:schemeClr val="tx1"/>
                </a:solidFill>
              </a:rPr>
              <a:t>Title IX, consider:</a:t>
            </a:r>
          </a:p>
          <a:p>
            <a:r>
              <a:rPr lang="en-US" sz="1300" kern="1200" baseline="0" dirty="0">
                <a:solidFill>
                  <a:schemeClr val="tx1"/>
                </a:solidFill>
              </a:rPr>
              <a:t>1. The number of competitive events offered per sport;</a:t>
            </a:r>
          </a:p>
          <a:p>
            <a:r>
              <a:rPr lang="en-US" sz="1300" kern="1200" baseline="0" dirty="0">
                <a:solidFill>
                  <a:schemeClr val="tx1"/>
                </a:solidFill>
              </a:rPr>
              <a:t>2. The number and length or practices;</a:t>
            </a:r>
          </a:p>
          <a:p>
            <a:r>
              <a:rPr lang="en-US" sz="1300" kern="1200" baseline="0" dirty="0">
                <a:solidFill>
                  <a:schemeClr val="tx1"/>
                </a:solidFill>
              </a:rPr>
              <a:t>3. The time of day competitive events are scheduled;</a:t>
            </a:r>
          </a:p>
          <a:p>
            <a:r>
              <a:rPr lang="en-US" sz="1300" kern="1200" baseline="0" dirty="0">
                <a:solidFill>
                  <a:schemeClr val="tx1"/>
                </a:solidFill>
              </a:rPr>
              <a:t>4. The time of day practices are scheduled; and</a:t>
            </a:r>
          </a:p>
          <a:p>
            <a:r>
              <a:rPr lang="en-US" sz="1300" kern="1200" baseline="0" dirty="0">
                <a:solidFill>
                  <a:schemeClr val="tx1"/>
                </a:solidFill>
              </a:rPr>
              <a:t>5. The number of pre-season and post-season competitive opportunities.</a:t>
            </a:r>
          </a:p>
          <a:p>
            <a:endParaRPr lang="en-US" sz="1300" kern="1200" baseline="0" dirty="0">
              <a:solidFill>
                <a:schemeClr val="tx1"/>
              </a:solidFill>
            </a:endParaRPr>
          </a:p>
          <a:p>
            <a:r>
              <a:rPr lang="en-US" sz="1300" b="1" kern="1200" baseline="0" dirty="0">
                <a:solidFill>
                  <a:schemeClr val="tx1"/>
                </a:solidFill>
              </a:rPr>
              <a:t>E. Coaching. (Years of Experience, Quality, Compensation and Assignment of </a:t>
            </a:r>
            <a:r>
              <a:rPr lang="en-US" sz="1300" kern="1200" baseline="0" dirty="0">
                <a:solidFill>
                  <a:schemeClr val="tx1"/>
                </a:solidFill>
              </a:rPr>
              <a:t>Coaches.) OCR has combined two of the areas which are defined in the Title IX Federal regulations - opportunity to receive coaching and the assignment and compensation of coaches - into one investigative category. </a:t>
            </a:r>
            <a:r>
              <a:rPr lang="en-US" sz="1300" i="1" kern="1200" baseline="0" dirty="0">
                <a:solidFill>
                  <a:schemeClr val="tx1"/>
                </a:solidFill>
              </a:rPr>
              <a:t>See OCR 1996 Clarification, supra at Note 1. The focus of the </a:t>
            </a:r>
            <a:r>
              <a:rPr lang="en-US" sz="1300" kern="1200" baseline="0" dirty="0">
                <a:solidFill>
                  <a:schemeClr val="tx1"/>
                </a:solidFill>
              </a:rPr>
              <a:t>OCR inquiry in this area is “whether, in an overall fashion, women athletes at a school have access to the same quality and expertise of coaching as do, in an overall manner, the male athletics participants at the school.”</a:t>
            </a:r>
            <a:endParaRPr lang="en-US" sz="1300" dirty="0"/>
          </a:p>
          <a:p>
            <a:endParaRPr lang="en-US" sz="1300"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13</a:t>
            </a:fld>
            <a:endParaRPr lang="en-US" dirty="0"/>
          </a:p>
        </p:txBody>
      </p:sp>
    </p:spTree>
    <p:extLst>
      <p:ext uri="{BB962C8B-B14F-4D97-AF65-F5344CB8AC3E}">
        <p14:creationId xmlns:p14="http://schemas.microsoft.com/office/powerpoint/2010/main" val="98104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observers said this interpretation of Title IX stretches its boundaries and could prompt others to challenge colleges' disciplinary measures with legal arguments that have not applied under the law.</a:t>
            </a:r>
          </a:p>
          <a:p>
            <a:endParaRPr lang="en-US" dirty="0"/>
          </a:p>
        </p:txBody>
      </p:sp>
      <p:sp>
        <p:nvSpPr>
          <p:cNvPr id="4" name="Slide Number Placeholder 3"/>
          <p:cNvSpPr>
            <a:spLocks noGrp="1"/>
          </p:cNvSpPr>
          <p:nvPr>
            <p:ph type="sldNum" sz="quarter" idx="5"/>
          </p:nvPr>
        </p:nvSpPr>
        <p:spPr/>
        <p:txBody>
          <a:bodyPr/>
          <a:lstStyle/>
          <a:p>
            <a:fld id="{E8618251-EF0D-44FA-9EA3-83B1AFB1BF87}" type="slidenum">
              <a:rPr lang="en-US" smtClean="0"/>
              <a:t>15</a:t>
            </a:fld>
            <a:endParaRPr lang="en-US"/>
          </a:p>
        </p:txBody>
      </p:sp>
    </p:spTree>
    <p:extLst>
      <p:ext uri="{BB962C8B-B14F-4D97-AF65-F5344CB8AC3E}">
        <p14:creationId xmlns:p14="http://schemas.microsoft.com/office/powerpoint/2010/main" val="282911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56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82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61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74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812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3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legislation is named after a Montgomery 5th grader who took his own life after he was bullied. His mother has started a foundation to work with City officials, schools, churches, and other organizations to put an end to bullying and prevent suicide in children and young adults.</a:t>
            </a:r>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BC16451E-C8D2-440C-916A-5B68B397E9D4}"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81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69925"/>
            <a:ext cx="4497387" cy="2530475"/>
          </a:xfrm>
        </p:spPr>
      </p:sp>
      <p:sp>
        <p:nvSpPr>
          <p:cNvPr id="3" name="Notes Placeholder 2"/>
          <p:cNvSpPr>
            <a:spLocks noGrp="1"/>
          </p:cNvSpPr>
          <p:nvPr>
            <p:ph type="body" idx="1"/>
          </p:nvPr>
        </p:nvSpPr>
        <p:spPr>
          <a:xfrm>
            <a:off x="594360" y="3368040"/>
            <a:ext cx="5577840" cy="4968240"/>
          </a:xfrm>
        </p:spPr>
        <p:txBody>
          <a:bodyPr/>
          <a:lstStyle/>
          <a:p>
            <a:r>
              <a:rPr lang="en-US" sz="1200" kern="1200" baseline="0" dirty="0">
                <a:solidFill>
                  <a:schemeClr val="tx1"/>
                </a:solidFill>
              </a:rPr>
              <a:t>Title IX is the portion of the Education Amendments of 1972 that prohibits gender discrimination in educational institutions that receive federal funds, either directly or indirectly.</a:t>
            </a:r>
          </a:p>
          <a:p>
            <a:endParaRPr lang="en-US" sz="1200" kern="1200" baseline="0" dirty="0">
              <a:solidFill>
                <a:schemeClr val="tx1"/>
              </a:solidFill>
            </a:endParaRPr>
          </a:p>
          <a:p>
            <a:r>
              <a:rPr lang="en-US" sz="1200" kern="1200" baseline="0" dirty="0">
                <a:solidFill>
                  <a:schemeClr val="tx1"/>
                </a:solidFill>
              </a:rPr>
              <a:t>In brief, Title IX states: </a:t>
            </a:r>
            <a:r>
              <a:rPr lang="en-US" sz="1200" i="1" kern="1200" baseline="0" dirty="0">
                <a:solidFill>
                  <a:schemeClr val="tx1"/>
                </a:solidFill>
              </a:rPr>
              <a:t>No person in the United States shall, on the basis of sex, be excluded from participation in, be denied the benefits of, or be</a:t>
            </a:r>
          </a:p>
          <a:p>
            <a:r>
              <a:rPr lang="en-US" sz="1200" i="1" kern="1200" baseline="0" dirty="0">
                <a:solidFill>
                  <a:schemeClr val="tx1"/>
                </a:solidFill>
              </a:rPr>
              <a:t>subjected to discrimination under any educational program or activity receiving Federal financial assistance.</a:t>
            </a:r>
          </a:p>
          <a:p>
            <a:endParaRPr lang="en-US" sz="1200" i="0" kern="1200" baseline="0" dirty="0">
              <a:solidFill>
                <a:schemeClr val="tx1"/>
              </a:solidFill>
            </a:endParaRPr>
          </a:p>
          <a:p>
            <a:r>
              <a:rPr lang="en-US" sz="1200" i="0" kern="1200" baseline="0" dirty="0">
                <a:solidFill>
                  <a:schemeClr val="tx1"/>
                </a:solidFill>
              </a:rPr>
              <a:t>As a public school system, you are likely a recipient of federal financial assistance.  Any receipt of federal funds – IDEA funds, Title I funds means that Title IX is also applicable to your school system. </a:t>
            </a:r>
          </a:p>
          <a:p>
            <a:endParaRPr lang="en-US" sz="1200" i="0" kern="1200" baseline="0" dirty="0">
              <a:solidFill>
                <a:schemeClr val="tx1"/>
              </a:solidFill>
            </a:endParaRPr>
          </a:p>
          <a:p>
            <a:r>
              <a:rPr lang="en-US" sz="1200" i="0" kern="1200" baseline="0" dirty="0">
                <a:solidFill>
                  <a:schemeClr val="tx1"/>
                </a:solidFill>
              </a:rPr>
              <a:t>See Grove City College v. Bell, 104 S. Ct. 1211 (1984) </a:t>
            </a:r>
          </a:p>
          <a:p>
            <a:pPr marL="285750" indent="-285750">
              <a:buFont typeface="Arial" panose="020B0604020202020204" pitchFamily="34" charset="0"/>
              <a:buChar char="•"/>
            </a:pPr>
            <a:r>
              <a:rPr lang="en-US" sz="1200" kern="1200" baseline="0" dirty="0">
                <a:solidFill>
                  <a:schemeClr val="tx1"/>
                </a:solidFill>
              </a:rPr>
              <a:t>Private college that refused federal funding</a:t>
            </a:r>
          </a:p>
          <a:p>
            <a:pPr marL="285750" indent="-285750">
              <a:buFont typeface="Arial" panose="020B0604020202020204" pitchFamily="34" charset="0"/>
              <a:buChar char="•"/>
            </a:pPr>
            <a:r>
              <a:rPr lang="en-US" sz="1200" kern="1200" baseline="0" dirty="0">
                <a:solidFill>
                  <a:schemeClr val="tx1"/>
                </a:solidFill>
              </a:rPr>
              <a:t>Some students received federal Basic Education Opportunity Grants</a:t>
            </a:r>
          </a:p>
          <a:p>
            <a:pPr marL="285750" indent="-285750">
              <a:buFont typeface="Arial" panose="020B0604020202020204" pitchFamily="34" charset="0"/>
              <a:buChar char="•"/>
            </a:pPr>
            <a:r>
              <a:rPr lang="en-US" sz="1200" kern="1200" baseline="0" dirty="0">
                <a:solidFill>
                  <a:schemeClr val="tx1"/>
                </a:solidFill>
              </a:rPr>
              <a:t>DOE threatened to terminate students’ financial assistance because the college refused to execute assurances of compliance with Title IX prohibition against sex discrimination</a:t>
            </a:r>
          </a:p>
          <a:p>
            <a:pPr marL="285750" indent="-285750">
              <a:buFont typeface="Arial" panose="020B0604020202020204" pitchFamily="34" charset="0"/>
              <a:buChar char="•"/>
            </a:pPr>
            <a:r>
              <a:rPr lang="en-US" sz="1200" kern="1200" baseline="0" dirty="0">
                <a:solidFill>
                  <a:schemeClr val="tx1"/>
                </a:solidFill>
              </a:rPr>
              <a:t>U.S. Supreme Court ruled the recipient of grants did not trigger institution-wide coverage under Title IX  </a:t>
            </a:r>
          </a:p>
          <a:p>
            <a:endParaRPr lang="en-US" sz="1200" kern="1200" baseline="0" dirty="0">
              <a:solidFill>
                <a:schemeClr val="tx1"/>
              </a:solidFill>
            </a:endParaRPr>
          </a:p>
          <a:p>
            <a:r>
              <a:rPr lang="en-US" sz="1200" kern="1200" baseline="0" dirty="0">
                <a:solidFill>
                  <a:schemeClr val="tx1"/>
                </a:solidFill>
              </a:rPr>
              <a:t>The U.S. Supreme Court’s position in Grove City College was essentially vindicated by congressional enactment of the Civil Rights Restoration Act of 1987, which stated that if any part of an institution receives federal aid, the institution as a whole must comply with Title IX.</a:t>
            </a:r>
            <a:endParaRPr lang="en-US" sz="1200" i="1" kern="1200"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3</a:t>
            </a:fld>
            <a:endParaRPr lang="en-US" dirty="0"/>
          </a:p>
        </p:txBody>
      </p:sp>
    </p:spTree>
    <p:extLst>
      <p:ext uri="{BB962C8B-B14F-4D97-AF65-F5344CB8AC3E}">
        <p14:creationId xmlns:p14="http://schemas.microsoft.com/office/powerpoint/2010/main" val="277196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6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61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0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4225A-E0F8-4BEA-BE04-95EAB58A2A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25"/>
            <a:ext cx="5486400" cy="3086100"/>
          </a:xfrm>
        </p:spPr>
      </p:sp>
      <p:sp>
        <p:nvSpPr>
          <p:cNvPr id="3" name="Notes Placeholder 2"/>
          <p:cNvSpPr>
            <a:spLocks noGrp="1"/>
          </p:cNvSpPr>
          <p:nvPr>
            <p:ph type="body" idx="1"/>
          </p:nvPr>
        </p:nvSpPr>
        <p:spPr>
          <a:xfrm>
            <a:off x="487680" y="3855720"/>
            <a:ext cx="5989320" cy="4251960"/>
          </a:xfrm>
        </p:spPr>
        <p:txBody>
          <a:bodyPr/>
          <a:lstStyle/>
          <a:p>
            <a:r>
              <a:rPr lang="en-US" sz="1200" kern="1200" baseline="0" dirty="0">
                <a:solidFill>
                  <a:schemeClr val="tx1"/>
                </a:solidFill>
              </a:rPr>
              <a:t>Who enforces Title IX and what happens if I am not in compliance? There are two main mechanisms for enforcement: OCR or lawsuit.  </a:t>
            </a:r>
          </a:p>
          <a:p>
            <a:endParaRPr lang="en-US" sz="1200" kern="1200" baseline="0" dirty="0">
              <a:solidFill>
                <a:schemeClr val="tx1"/>
              </a:solidFill>
            </a:endParaRPr>
          </a:p>
          <a:p>
            <a:r>
              <a:rPr lang="en-US" sz="1200" kern="1200" baseline="0" dirty="0">
                <a:solidFill>
                  <a:schemeClr val="tx1"/>
                </a:solidFill>
              </a:rPr>
              <a:t>OCR: </a:t>
            </a:r>
          </a:p>
          <a:p>
            <a:r>
              <a:rPr lang="en-US" sz="1200" kern="1200" baseline="0" dirty="0">
                <a:solidFill>
                  <a:schemeClr val="tx1"/>
                </a:solidFill>
              </a:rPr>
              <a:t>If an agency believes an applicant is violating Title IX, the agency has three potential remedies:</a:t>
            </a:r>
          </a:p>
          <a:p>
            <a:endParaRPr lang="en-US" sz="1200" kern="1200" baseline="0" dirty="0">
              <a:solidFill>
                <a:schemeClr val="tx1"/>
              </a:solidFill>
            </a:endParaRPr>
          </a:p>
          <a:p>
            <a:pPr marL="231775" indent="-231775">
              <a:buFont typeface="+mj-lt"/>
              <a:buAutoNum type="arabicPeriod"/>
            </a:pPr>
            <a:r>
              <a:rPr lang="en-US" sz="1200" kern="1200" baseline="0" dirty="0">
                <a:solidFill>
                  <a:schemeClr val="tx1"/>
                </a:solidFill>
              </a:rPr>
              <a:t>Resolution of the noncompliance (or potential noncompliance) </a:t>
            </a:r>
            <a:r>
              <a:rPr lang="en-US" sz="1200" b="1" kern="1200" baseline="0" dirty="0">
                <a:solidFill>
                  <a:schemeClr val="tx1"/>
                </a:solidFill>
              </a:rPr>
              <a:t>"by voluntary means" </a:t>
            </a:r>
            <a:r>
              <a:rPr lang="en-US" sz="1200" kern="1200" baseline="0" dirty="0">
                <a:solidFill>
                  <a:schemeClr val="tx1"/>
                </a:solidFill>
              </a:rPr>
              <a:t>by entering into an agreement with the applicant, which becomes a condition of the assistance agreement; </a:t>
            </a:r>
            <a:r>
              <a:rPr lang="en-US" sz="1200" b="1" kern="1200" baseline="0" dirty="0">
                <a:solidFill>
                  <a:schemeClr val="tx1"/>
                </a:solidFill>
              </a:rPr>
              <a:t>or</a:t>
            </a:r>
          </a:p>
          <a:p>
            <a:pPr marL="231775" indent="-231775">
              <a:buFont typeface="+mj-lt"/>
              <a:buAutoNum type="arabicPeriod"/>
            </a:pPr>
            <a:r>
              <a:rPr lang="en-US" sz="1200" kern="1200" baseline="0" dirty="0">
                <a:solidFill>
                  <a:schemeClr val="tx1"/>
                </a:solidFill>
              </a:rPr>
              <a:t>Where voluntary compliance efforts are unsuccessful, </a:t>
            </a:r>
            <a:r>
              <a:rPr lang="en-US" sz="1200" b="1" kern="1200" baseline="0" dirty="0">
                <a:solidFill>
                  <a:schemeClr val="tx1"/>
                </a:solidFill>
              </a:rPr>
              <a:t>a refusal to grant or continue the assistance</a:t>
            </a:r>
            <a:r>
              <a:rPr lang="en-US" sz="1200" kern="1200" baseline="0" dirty="0">
                <a:solidFill>
                  <a:schemeClr val="tx1"/>
                </a:solidFill>
              </a:rPr>
              <a:t>; </a:t>
            </a:r>
            <a:r>
              <a:rPr lang="en-US" sz="1200" b="1" kern="1200" baseline="0" dirty="0">
                <a:solidFill>
                  <a:schemeClr val="tx1"/>
                </a:solidFill>
              </a:rPr>
              <a:t>or</a:t>
            </a:r>
          </a:p>
          <a:p>
            <a:pPr marL="231775" indent="-231775">
              <a:buFont typeface="+mj-lt"/>
              <a:buAutoNum type="arabicPeriod"/>
            </a:pPr>
            <a:r>
              <a:rPr lang="en-US" sz="1200" kern="1200" baseline="0" dirty="0">
                <a:solidFill>
                  <a:schemeClr val="tx1"/>
                </a:solidFill>
              </a:rPr>
              <a:t>Where voluntary compliance efforts are unsuccessful, </a:t>
            </a:r>
            <a:r>
              <a:rPr lang="en-US" sz="1200" b="1" kern="1200" baseline="0" dirty="0">
                <a:solidFill>
                  <a:schemeClr val="tx1"/>
                </a:solidFill>
              </a:rPr>
              <a:t>referral to the Department of Justice</a:t>
            </a:r>
            <a:r>
              <a:rPr lang="en-US" sz="1200" kern="1200" baseline="0" dirty="0">
                <a:solidFill>
                  <a:schemeClr val="tx1"/>
                </a:solidFill>
              </a:rPr>
              <a:t> for judicial action. 42 U.S.C. § 2000d-1. </a:t>
            </a:r>
          </a:p>
          <a:p>
            <a:pPr marL="231775" indent="-231775">
              <a:buFont typeface="+mj-lt"/>
              <a:buAutoNum type="arabicPeriod"/>
            </a:pPr>
            <a:endParaRPr lang="en-US" sz="1200" dirty="0"/>
          </a:p>
          <a:p>
            <a:r>
              <a:rPr lang="en-US" sz="1200" kern="1200" baseline="0" dirty="0">
                <a:solidFill>
                  <a:schemeClr val="tx1"/>
                </a:solidFill>
              </a:rPr>
              <a:t>Also, agencies may defer the decision about granting assistance pending completion of a Title IX investigation, negotiations or other action to obtain remedial relief.</a:t>
            </a:r>
          </a:p>
          <a:p>
            <a:endParaRPr lang="en-US" sz="1200" kern="1200" baseline="0" dirty="0">
              <a:solidFill>
                <a:schemeClr val="tx1"/>
              </a:solidFill>
            </a:endParaRPr>
          </a:p>
          <a:p>
            <a:r>
              <a:rPr lang="en-US" sz="1200" dirty="0"/>
              <a:t>Under</a:t>
            </a:r>
            <a:r>
              <a:rPr lang="en-US" sz="1200" baseline="0" dirty="0"/>
              <a:t> lawsuit component: </a:t>
            </a:r>
          </a:p>
          <a:p>
            <a:pPr marL="342900" indent="-342900">
              <a:buAutoNum type="arabicPeriod"/>
            </a:pPr>
            <a:r>
              <a:rPr lang="en-US" sz="1200" baseline="0" dirty="0"/>
              <a:t>An individual doesn’t have to exhaust their administrative remedies. Don’t HAVE to file with the OCR. Don’t have to submit a complaint under board policy.  </a:t>
            </a:r>
          </a:p>
          <a:p>
            <a:pPr marL="342900" indent="-342900">
              <a:buAutoNum type="arabicPeriod"/>
            </a:pPr>
            <a:r>
              <a:rPr lang="en-US" sz="1200" baseline="0" dirty="0"/>
              <a:t>If found liable, there is no cap on amount of damages.  Also not like IDEA where money damages are only compensatory in nature.  </a:t>
            </a:r>
            <a:endParaRPr lang="en-US" sz="1200" dirty="0"/>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4</a:t>
            </a:fld>
            <a:endParaRPr lang="en-US" dirty="0"/>
          </a:p>
        </p:txBody>
      </p:sp>
    </p:spTree>
    <p:extLst>
      <p:ext uri="{BB962C8B-B14F-4D97-AF65-F5344CB8AC3E}">
        <p14:creationId xmlns:p14="http://schemas.microsoft.com/office/powerpoint/2010/main" val="194776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69925"/>
            <a:ext cx="4497387" cy="2530475"/>
          </a:xfrm>
        </p:spPr>
      </p:sp>
      <p:sp>
        <p:nvSpPr>
          <p:cNvPr id="3" name="Notes Placeholder 2"/>
          <p:cNvSpPr>
            <a:spLocks noGrp="1"/>
          </p:cNvSpPr>
          <p:nvPr>
            <p:ph type="body" idx="1"/>
          </p:nvPr>
        </p:nvSpPr>
        <p:spPr>
          <a:xfrm>
            <a:off x="594360" y="3368040"/>
            <a:ext cx="5577840" cy="4968240"/>
          </a:xfrm>
        </p:spPr>
        <p:txBody>
          <a:bodyPr/>
          <a:lstStyle/>
          <a:p>
            <a:r>
              <a:rPr lang="en-US" sz="1200" kern="1200" baseline="0" dirty="0">
                <a:solidFill>
                  <a:schemeClr val="tx1"/>
                </a:solidFill>
              </a:rPr>
              <a:t>Title IX is the portion of the Education Amendments of 1972 that prohibits gender discrimination in educational institutions that receive federal funds, either directly or indirectly.</a:t>
            </a:r>
          </a:p>
          <a:p>
            <a:endParaRPr lang="en-US" sz="1200" kern="1200" baseline="0" dirty="0">
              <a:solidFill>
                <a:schemeClr val="tx1"/>
              </a:solidFill>
            </a:endParaRPr>
          </a:p>
          <a:p>
            <a:r>
              <a:rPr lang="en-US" sz="1200" kern="1200" baseline="0" dirty="0">
                <a:solidFill>
                  <a:schemeClr val="tx1"/>
                </a:solidFill>
              </a:rPr>
              <a:t>In brief, Title IX states: </a:t>
            </a:r>
            <a:r>
              <a:rPr lang="en-US" sz="1200" i="1" kern="1200" baseline="0" dirty="0">
                <a:solidFill>
                  <a:schemeClr val="tx1"/>
                </a:solidFill>
              </a:rPr>
              <a:t>No person in the United States shall, on the basis of sex, be excluded from participation in, be denied the benefits of, or be</a:t>
            </a:r>
          </a:p>
          <a:p>
            <a:r>
              <a:rPr lang="en-US" sz="1200" i="1" kern="1200" baseline="0" dirty="0">
                <a:solidFill>
                  <a:schemeClr val="tx1"/>
                </a:solidFill>
              </a:rPr>
              <a:t>subjected to discrimination under any educational program or activity receiving Federal financial assistance.</a:t>
            </a:r>
          </a:p>
          <a:p>
            <a:endParaRPr lang="en-US" sz="1200" i="0" kern="1200" baseline="0" dirty="0">
              <a:solidFill>
                <a:schemeClr val="tx1"/>
              </a:solidFill>
            </a:endParaRPr>
          </a:p>
          <a:p>
            <a:r>
              <a:rPr lang="en-US" sz="1200" i="0" kern="1200" baseline="0" dirty="0">
                <a:solidFill>
                  <a:schemeClr val="tx1"/>
                </a:solidFill>
              </a:rPr>
              <a:t>As a public school system, you are likely a recipient of federal financial assistance.  Any receipt of federal funds – IDEA funds, Title I funds means that Title IX is also applicable to your school system. </a:t>
            </a:r>
          </a:p>
          <a:p>
            <a:endParaRPr lang="en-US" sz="1200" i="0" kern="1200" baseline="0" dirty="0">
              <a:solidFill>
                <a:schemeClr val="tx1"/>
              </a:solidFill>
            </a:endParaRPr>
          </a:p>
          <a:p>
            <a:r>
              <a:rPr lang="en-US" sz="1200" i="0" kern="1200" baseline="0" dirty="0">
                <a:solidFill>
                  <a:schemeClr val="tx1"/>
                </a:solidFill>
              </a:rPr>
              <a:t>See Grove City College v. Bell, 104 S. Ct. 1211 (1984) </a:t>
            </a:r>
          </a:p>
          <a:p>
            <a:pPr marL="285750" indent="-285750">
              <a:buFont typeface="Arial" panose="020B0604020202020204" pitchFamily="34" charset="0"/>
              <a:buChar char="•"/>
            </a:pPr>
            <a:r>
              <a:rPr lang="en-US" sz="1200" kern="1200" baseline="0" dirty="0">
                <a:solidFill>
                  <a:schemeClr val="tx1"/>
                </a:solidFill>
              </a:rPr>
              <a:t>Private college that refused federal funding</a:t>
            </a:r>
          </a:p>
          <a:p>
            <a:pPr marL="285750" indent="-285750">
              <a:buFont typeface="Arial" panose="020B0604020202020204" pitchFamily="34" charset="0"/>
              <a:buChar char="•"/>
            </a:pPr>
            <a:r>
              <a:rPr lang="en-US" sz="1200" kern="1200" baseline="0" dirty="0">
                <a:solidFill>
                  <a:schemeClr val="tx1"/>
                </a:solidFill>
              </a:rPr>
              <a:t>Some students received federal Basic Education Opportunity Grants</a:t>
            </a:r>
          </a:p>
          <a:p>
            <a:pPr marL="285750" indent="-285750">
              <a:buFont typeface="Arial" panose="020B0604020202020204" pitchFamily="34" charset="0"/>
              <a:buChar char="•"/>
            </a:pPr>
            <a:r>
              <a:rPr lang="en-US" sz="1200" kern="1200" baseline="0" dirty="0">
                <a:solidFill>
                  <a:schemeClr val="tx1"/>
                </a:solidFill>
              </a:rPr>
              <a:t>DOE threatened to terminate students’ financial assistance because the college refused to execute assurances of compliance with Title IX prohibition against sex discrimination</a:t>
            </a:r>
          </a:p>
          <a:p>
            <a:pPr marL="285750" indent="-285750">
              <a:buFont typeface="Arial" panose="020B0604020202020204" pitchFamily="34" charset="0"/>
              <a:buChar char="•"/>
            </a:pPr>
            <a:r>
              <a:rPr lang="en-US" sz="1200" kern="1200" baseline="0" dirty="0">
                <a:solidFill>
                  <a:schemeClr val="tx1"/>
                </a:solidFill>
              </a:rPr>
              <a:t>U.S. Supreme Court ruled the recipient of grants did not trigger institution-wide coverage under Title IX  </a:t>
            </a:r>
          </a:p>
          <a:p>
            <a:endParaRPr lang="en-US" sz="1200" kern="1200" baseline="0" dirty="0">
              <a:solidFill>
                <a:schemeClr val="tx1"/>
              </a:solidFill>
            </a:endParaRPr>
          </a:p>
          <a:p>
            <a:r>
              <a:rPr lang="en-US" sz="1200" kern="1200" baseline="0" dirty="0">
                <a:solidFill>
                  <a:schemeClr val="tx1"/>
                </a:solidFill>
              </a:rPr>
              <a:t>The U.S. Supreme Court’s position in Grove City College was essentially vindicated by congressional enactment of the Civil Rights Restoration Act of 1987, which stated that if any part of an institution receives federal aid, the institution as a whole must comply with Title IX.</a:t>
            </a:r>
            <a:endParaRPr lang="en-US" sz="1200" i="1" kern="1200"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5</a:t>
            </a:fld>
            <a:endParaRPr lang="en-US" dirty="0"/>
          </a:p>
        </p:txBody>
      </p:sp>
    </p:spTree>
    <p:extLst>
      <p:ext uri="{BB962C8B-B14F-4D97-AF65-F5344CB8AC3E}">
        <p14:creationId xmlns:p14="http://schemas.microsoft.com/office/powerpoint/2010/main" val="349713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644525"/>
            <a:ext cx="5057775" cy="2846388"/>
          </a:xfrm>
        </p:spPr>
      </p:sp>
      <p:sp>
        <p:nvSpPr>
          <p:cNvPr id="3" name="Notes Placeholder 2"/>
          <p:cNvSpPr>
            <a:spLocks noGrp="1"/>
          </p:cNvSpPr>
          <p:nvPr>
            <p:ph type="body" idx="1"/>
          </p:nvPr>
        </p:nvSpPr>
        <p:spPr>
          <a:xfrm>
            <a:off x="563880" y="3657600"/>
            <a:ext cx="5745480" cy="4495800"/>
          </a:xfrm>
        </p:spPr>
        <p:txBody>
          <a:bodyPr/>
          <a:lstStyle/>
          <a:p>
            <a:r>
              <a:rPr lang="en-US" sz="1200" kern="1200" baseline="0" dirty="0">
                <a:solidFill>
                  <a:schemeClr val="tx1"/>
                </a:solidFill>
              </a:rPr>
              <a:t>“Federal financial assistance” is defined at 34 C.F.R. 106.2 and includes: money for buildings; money for scholarships, loans, grants, wages; grant of federal real or personal property, including surplus property; any other federal contract, agreement or arrangement assisting any educational program. </a:t>
            </a:r>
          </a:p>
          <a:p>
            <a:endParaRPr lang="en-US" sz="1200" kern="1200" baseline="0" dirty="0">
              <a:solidFill>
                <a:schemeClr val="tx1"/>
              </a:solidFill>
            </a:endParaRPr>
          </a:p>
          <a:p>
            <a:r>
              <a:rPr lang="en-US" sz="1200" kern="1200" baseline="0" dirty="0">
                <a:solidFill>
                  <a:schemeClr val="tx1"/>
                </a:solidFill>
              </a:rPr>
              <a:t>“Recipient” - includes any state or political subdivision, public or private agency, institution or organization to which federal financial assistance is extended, directly or through another recipient and which operates an education program or activity which receives such assistance.</a:t>
            </a:r>
          </a:p>
          <a:p>
            <a:endParaRPr lang="en-US" sz="1200" dirty="0"/>
          </a:p>
          <a:p>
            <a:r>
              <a:rPr lang="en-US" sz="1200" kern="1200" baseline="0" dirty="0">
                <a:solidFill>
                  <a:schemeClr val="tx1"/>
                </a:solidFill>
              </a:rPr>
              <a:t>As such, Title IX covers three major areas of high school and college athletics: athletic financial assistance, effective accommodation of student interests and abilities, and other program components.</a:t>
            </a:r>
            <a:endParaRPr lang="en-US" sz="1200" dirty="0"/>
          </a:p>
          <a:p>
            <a:endParaRPr lang="en-US" sz="1200" dirty="0"/>
          </a:p>
          <a:p>
            <a:r>
              <a:rPr lang="en-US" sz="1200" kern="1200" baseline="0" dirty="0">
                <a:solidFill>
                  <a:schemeClr val="tx1"/>
                </a:solidFill>
              </a:rPr>
              <a:t>The statute itself does not expressly refer to athletic programs. The original intent was to address inequities based on sex within educational institutions in areas such as teaching positions and enrollment. However, the congressional debates preceding the bill’s passage indicate Title IX was intended to apply to intercollegiate and interscholastic athletic programs. The regulations (34 C.F.R. Part 106) implementing Title IX contains specific provisions relating to athletic opportunities. It also permits individual institutions considerable flexibility in achieving compliance with the law.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51207-6544-4701-8E47-1F11B5E39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64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547688"/>
            <a:ext cx="4905375" cy="2760662"/>
          </a:xfrm>
        </p:spPr>
      </p:sp>
      <p:sp>
        <p:nvSpPr>
          <p:cNvPr id="3" name="Notes Placeholder 2"/>
          <p:cNvSpPr>
            <a:spLocks noGrp="1"/>
          </p:cNvSpPr>
          <p:nvPr>
            <p:ph type="body" idx="1"/>
          </p:nvPr>
        </p:nvSpPr>
        <p:spPr>
          <a:xfrm>
            <a:off x="685800" y="3308350"/>
            <a:ext cx="5486400" cy="4753451"/>
          </a:xfrm>
        </p:spPr>
        <p:txBody>
          <a:bodyPr/>
          <a:lstStyle/>
          <a:p>
            <a:r>
              <a:rPr lang="en-US" sz="1300" kern="1200" baseline="0" dirty="0">
                <a:solidFill>
                  <a:schemeClr val="tx1"/>
                </a:solidFill>
              </a:rPr>
              <a:t>Title IX’s impact in athletics has evolved through a series of OCR policy interpretations and regulations. These policy interpretations have set a map out for how OCR interprets Title IX compliance issues in athletic programs.  </a:t>
            </a:r>
          </a:p>
          <a:p>
            <a:endParaRPr lang="en-US" sz="1300" kern="1200" baseline="0" dirty="0">
              <a:solidFill>
                <a:schemeClr val="tx1"/>
              </a:solidFill>
            </a:endParaRPr>
          </a:p>
          <a:p>
            <a:r>
              <a:rPr lang="en-US" sz="1300" kern="1200" baseline="0" dirty="0">
                <a:solidFill>
                  <a:schemeClr val="tx1"/>
                </a:solidFill>
              </a:rPr>
              <a:t>(</a:t>
            </a:r>
            <a:r>
              <a:rPr lang="en-US" sz="1300" i="1" kern="1200" baseline="0" dirty="0">
                <a:solidFill>
                  <a:schemeClr val="tx1"/>
                </a:solidFill>
              </a:rPr>
              <a:t>don’t have to mention all of these, but provided if needed for more information and to review</a:t>
            </a:r>
            <a:r>
              <a:rPr lang="en-US" sz="1300" kern="1200" baseline="0" dirty="0">
                <a:solidFill>
                  <a:schemeClr val="tx1"/>
                </a:solidFill>
              </a:rPr>
              <a:t>) </a:t>
            </a:r>
          </a:p>
          <a:p>
            <a:pPr marL="231775" indent="-231775">
              <a:buFont typeface="Arial" panose="020B0604020202020204" pitchFamily="34" charset="0"/>
              <a:buChar char="•"/>
            </a:pPr>
            <a:r>
              <a:rPr lang="en-US" sz="1300" kern="1200" baseline="0" dirty="0">
                <a:solidFill>
                  <a:schemeClr val="tx1"/>
                </a:solidFill>
              </a:rPr>
              <a:t>34 C.F.R. § 106.41(c)(1); </a:t>
            </a:r>
          </a:p>
          <a:p>
            <a:pPr marL="231775" indent="-231775">
              <a:buFont typeface="Arial" panose="020B0604020202020204" pitchFamily="34" charset="0"/>
              <a:buChar char="•"/>
            </a:pPr>
            <a:r>
              <a:rPr lang="en-US" sz="1300" kern="1200" baseline="0" dirty="0">
                <a:solidFill>
                  <a:schemeClr val="tx1"/>
                </a:solidFill>
              </a:rPr>
              <a:t>Dear Colleague Letter: Part Three of the Three-Part Test (April 20, 2010), </a:t>
            </a:r>
            <a:r>
              <a:rPr lang="en-US" sz="1300" i="1" kern="1200" baseline="0" dirty="0">
                <a:solidFill>
                  <a:schemeClr val="tx1"/>
                </a:solidFill>
              </a:rPr>
              <a:t>available at http://www.ed.gov/ocr/letters/colleague-20100420.html; </a:t>
            </a:r>
          </a:p>
          <a:p>
            <a:pPr marL="231775" indent="-231775">
              <a:buFont typeface="Arial" panose="020B0604020202020204" pitchFamily="34" charset="0"/>
              <a:buChar char="•"/>
            </a:pPr>
            <a:r>
              <a:rPr lang="en-US" sz="1300" kern="1200" baseline="0" dirty="0">
                <a:solidFill>
                  <a:schemeClr val="tx1"/>
                </a:solidFill>
              </a:rPr>
              <a:t>Dear Colleague Letter: Athletic Activities Counted for Title IX Purposes (September 17, 2008), </a:t>
            </a:r>
            <a:r>
              <a:rPr lang="en-US" sz="1300" i="1" kern="1200" baseline="0" dirty="0">
                <a:solidFill>
                  <a:schemeClr val="tx1"/>
                </a:solidFill>
              </a:rPr>
              <a:t>available at http://www.ed.gov/ocr/letters/colleague-20080917.pdf; </a:t>
            </a:r>
          </a:p>
          <a:p>
            <a:pPr marL="231775" indent="-231775">
              <a:buFont typeface="Arial" panose="020B0604020202020204" pitchFamily="34" charset="0"/>
              <a:buChar char="•"/>
            </a:pPr>
            <a:r>
              <a:rPr lang="en-US" sz="1300" kern="1200" baseline="0" dirty="0">
                <a:solidFill>
                  <a:schemeClr val="tx1"/>
                </a:solidFill>
              </a:rPr>
              <a:t>Dear Colleague Letter: Title IX Athletics Three-Part Test (March 27, 2008), </a:t>
            </a:r>
            <a:r>
              <a:rPr lang="en-US" sz="1300" i="1" kern="1200" baseline="0" dirty="0">
                <a:solidFill>
                  <a:schemeClr val="tx1"/>
                </a:solidFill>
              </a:rPr>
              <a:t>available at http://www.ed.gov/ocr/letters/title-ix-2008-0327.pdf; </a:t>
            </a:r>
          </a:p>
          <a:p>
            <a:pPr marL="231775" indent="-231775">
              <a:buFont typeface="Arial" panose="020B0604020202020204" pitchFamily="34" charset="0"/>
              <a:buChar char="•"/>
            </a:pPr>
            <a:r>
              <a:rPr lang="en-US" sz="1300" kern="1200" baseline="0" dirty="0">
                <a:solidFill>
                  <a:schemeClr val="tx1"/>
                </a:solidFill>
              </a:rPr>
              <a:t>Dear Colleague Letter: Further Clarification of Intercollegiate Athletics Policy Guidance (July 11, 2003), </a:t>
            </a:r>
            <a:r>
              <a:rPr lang="en-US" sz="1300" i="1" kern="1200" baseline="0" dirty="0">
                <a:solidFill>
                  <a:schemeClr val="tx1"/>
                </a:solidFill>
              </a:rPr>
              <a:t>available at http://www.ed.gov/ocr/title9guidanceFinal.html; </a:t>
            </a:r>
          </a:p>
          <a:p>
            <a:pPr marL="231775" indent="-231775">
              <a:buFont typeface="Arial" panose="020B0604020202020204" pitchFamily="34" charset="0"/>
              <a:buChar char="•"/>
            </a:pPr>
            <a:r>
              <a:rPr lang="en-US" sz="1300" kern="1200" baseline="0" dirty="0">
                <a:solidFill>
                  <a:schemeClr val="tx1"/>
                </a:solidFill>
              </a:rPr>
              <a:t>Dear Colleague Letter: Clarification of Intercollegiate Athletics Policy Guidance: The Three-Part Test (January 16, 1996), </a:t>
            </a:r>
            <a:r>
              <a:rPr lang="en-US" sz="1300" i="1" kern="1200" baseline="0" dirty="0">
                <a:solidFill>
                  <a:schemeClr val="tx1"/>
                </a:solidFill>
              </a:rPr>
              <a:t>available at http://www.ed.gov/ocr/docs/clarific.html; and </a:t>
            </a:r>
          </a:p>
          <a:p>
            <a:pPr marL="231775" indent="-231775">
              <a:buFont typeface="Arial" panose="020B0604020202020204" pitchFamily="34" charset="0"/>
              <a:buChar char="•"/>
            </a:pPr>
            <a:r>
              <a:rPr lang="en-US" sz="1300" kern="1200" baseline="0" dirty="0">
                <a:solidFill>
                  <a:schemeClr val="tx1"/>
                </a:solidFill>
              </a:rPr>
              <a:t>Title IX Policy Interpretation: Intercollegiate Athletics (December 11, 1979), </a:t>
            </a:r>
            <a:r>
              <a:rPr lang="en-US" sz="1300" i="1" kern="1200" baseline="0" dirty="0">
                <a:solidFill>
                  <a:schemeClr val="tx1"/>
                </a:solidFill>
              </a:rPr>
              <a:t>available at http://www.ed.gov/ocr/docs/t9interp.html. </a:t>
            </a:r>
          </a:p>
          <a:p>
            <a:endParaRPr lang="en-US" sz="1300" kern="1200" baseline="0" dirty="0">
              <a:solidFill>
                <a:schemeClr val="tx1"/>
              </a:solidFill>
            </a:endParaRPr>
          </a:p>
          <a:p>
            <a:r>
              <a:rPr lang="en-US" sz="1300" kern="1200" baseline="0" dirty="0">
                <a:solidFill>
                  <a:schemeClr val="tx1"/>
                </a:solidFill>
              </a:rPr>
              <a:t>The first policy interpretation set the stage for the three coverage areas in athletics.</a:t>
            </a:r>
          </a:p>
          <a:p>
            <a:endParaRPr lang="en-US" sz="1300" kern="1200" baseline="0" dirty="0">
              <a:solidFill>
                <a:schemeClr val="tx1"/>
              </a:solidFill>
            </a:endParaRPr>
          </a:p>
          <a:p>
            <a:pPr marL="228600" indent="-228600">
              <a:buAutoNum type="arabicPeriod"/>
            </a:pPr>
            <a:r>
              <a:rPr lang="en-US" sz="1300" kern="1200" baseline="0" dirty="0">
                <a:solidFill>
                  <a:schemeClr val="tx1"/>
                </a:solidFill>
              </a:rPr>
              <a:t>“1979 Policy Interpretation” </a:t>
            </a:r>
          </a:p>
          <a:p>
            <a:pPr marL="228600" indent="-228600">
              <a:buAutoNum type="arabicPeriod"/>
            </a:pPr>
            <a:endParaRPr lang="en-US" sz="1300" kern="1200" baseline="0" dirty="0">
              <a:solidFill>
                <a:schemeClr val="tx1"/>
              </a:solidFill>
            </a:endParaRPr>
          </a:p>
          <a:p>
            <a:pPr marL="465138" lvl="1" indent="-7938">
              <a:buNone/>
            </a:pPr>
            <a:r>
              <a:rPr lang="en-US" sz="1300" kern="1200" baseline="0" dirty="0">
                <a:solidFill>
                  <a:schemeClr val="tx1"/>
                </a:solidFill>
              </a:rPr>
              <a:t>First discussion of compliance in three parts in the area of athletic programming:</a:t>
            </a:r>
          </a:p>
          <a:p>
            <a:pPr marL="623888" lvl="1" indent="-228600">
              <a:buNone/>
            </a:pPr>
            <a:r>
              <a:rPr lang="en-US" sz="1300" kern="1200" baseline="0" dirty="0">
                <a:solidFill>
                  <a:schemeClr val="tx1"/>
                </a:solidFill>
              </a:rPr>
              <a:t> 1. Compliance in meeting the interests and abilities of male and female students- the athletic interests and abilities of male and female students must be equally effectively accommodated.  </a:t>
            </a:r>
          </a:p>
          <a:p>
            <a:pPr marL="685800" lvl="1" indent="-228600">
              <a:buNone/>
            </a:pPr>
            <a:r>
              <a:rPr lang="en-US" sz="1300" kern="1200" baseline="0" dirty="0">
                <a:solidFill>
                  <a:schemeClr val="tx1"/>
                </a:solidFill>
              </a:rPr>
              <a:t>2. Financial assistance (aka scholarships and other funds)</a:t>
            </a:r>
            <a:r>
              <a:rPr lang="en-US" sz="1300" b="1" kern="1200" baseline="0" dirty="0">
                <a:solidFill>
                  <a:schemeClr val="tx1"/>
                </a:solidFill>
              </a:rPr>
              <a:t> and </a:t>
            </a:r>
          </a:p>
          <a:p>
            <a:pPr marL="685800" lvl="1" indent="-228600">
              <a:buNone/>
            </a:pPr>
            <a:r>
              <a:rPr lang="en-US" sz="1300" kern="1200" baseline="0" dirty="0">
                <a:solidFill>
                  <a:schemeClr val="tx1"/>
                </a:solidFill>
              </a:rPr>
              <a:t>3. Compliance in other program areas- “the laundry list” (equivalent treatment, benefits and opportunities)</a:t>
            </a:r>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8</a:t>
            </a:fld>
            <a:endParaRPr lang="en-US" dirty="0"/>
          </a:p>
        </p:txBody>
      </p:sp>
    </p:spTree>
    <p:extLst>
      <p:ext uri="{BB962C8B-B14F-4D97-AF65-F5344CB8AC3E}">
        <p14:creationId xmlns:p14="http://schemas.microsoft.com/office/powerpoint/2010/main" val="17718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542925"/>
            <a:ext cx="4905375" cy="2760663"/>
          </a:xfrm>
        </p:spPr>
      </p:sp>
      <p:sp>
        <p:nvSpPr>
          <p:cNvPr id="3" name="Notes Placeholder 2"/>
          <p:cNvSpPr>
            <a:spLocks noGrp="1"/>
          </p:cNvSpPr>
          <p:nvPr>
            <p:ph type="body" idx="1"/>
          </p:nvPr>
        </p:nvSpPr>
        <p:spPr>
          <a:xfrm>
            <a:off x="685800" y="3459480"/>
            <a:ext cx="5486400" cy="4693920"/>
          </a:xfrm>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rPr>
              <a:t>The regulation (34 C.F.R. Part 106) implementing Title IX contains specific provisions regarding athletic opportunities. Title IX does not require athletic programs for male and female students be identical, but it does require equity. Importantly: Title IX is analyzed under the program as a whole. Not sport compared to sport. Whether a school’s entire athletic program is equitable depends on multiple factors, including: </a:t>
            </a:r>
          </a:p>
          <a:p>
            <a:pPr marL="342900" indent="-342900">
              <a:buFont typeface="+mj-lt"/>
              <a:buAutoNum type="arabicPeriod"/>
            </a:pPr>
            <a:r>
              <a:rPr lang="en-US" sz="1200" kern="1200" baseline="0" dirty="0">
                <a:solidFill>
                  <a:schemeClr val="tx1"/>
                </a:solidFill>
              </a:rPr>
              <a:t>Whether the selection of sports and levels of competition effectively accommodate the interests and abilities of members of both sexes;</a:t>
            </a:r>
          </a:p>
          <a:p>
            <a:pPr marL="342900" indent="-342900">
              <a:buFont typeface="+mj-lt"/>
              <a:buAutoNum type="arabicPeriod"/>
            </a:pPr>
            <a:r>
              <a:rPr lang="en-US" sz="1200" kern="1200" baseline="0" dirty="0">
                <a:solidFill>
                  <a:schemeClr val="tx1"/>
                </a:solidFill>
              </a:rPr>
              <a:t>The provision of equipment and supplies;</a:t>
            </a:r>
          </a:p>
          <a:p>
            <a:pPr marL="342900" indent="-342900">
              <a:buFont typeface="+mj-lt"/>
              <a:buAutoNum type="arabicPeriod"/>
            </a:pPr>
            <a:r>
              <a:rPr lang="en-US" sz="1200" kern="1200" baseline="0" dirty="0">
                <a:solidFill>
                  <a:schemeClr val="tx1"/>
                </a:solidFill>
              </a:rPr>
              <a:t>Scheduling of games and practice time;</a:t>
            </a:r>
          </a:p>
          <a:p>
            <a:pPr marL="342900" indent="-342900">
              <a:buFont typeface="+mj-lt"/>
              <a:buAutoNum type="arabicPeriod"/>
            </a:pPr>
            <a:r>
              <a:rPr lang="en-US" sz="1200" kern="1200" baseline="0" dirty="0">
                <a:solidFill>
                  <a:schemeClr val="tx1"/>
                </a:solidFill>
              </a:rPr>
              <a:t>Travel and per diem allowance;</a:t>
            </a:r>
          </a:p>
          <a:p>
            <a:pPr marL="342900" indent="-342900">
              <a:buFont typeface="+mj-lt"/>
              <a:buAutoNum type="arabicPeriod"/>
            </a:pPr>
            <a:r>
              <a:rPr lang="en-US" sz="1200" kern="1200" baseline="0" dirty="0">
                <a:solidFill>
                  <a:schemeClr val="tx1"/>
                </a:solidFill>
              </a:rPr>
              <a:t>Opportunity to receive coaching and academic tutoring;</a:t>
            </a:r>
          </a:p>
          <a:p>
            <a:pPr marL="342900" indent="-342900">
              <a:buFont typeface="+mj-lt"/>
              <a:buAutoNum type="arabicPeriod"/>
            </a:pPr>
            <a:r>
              <a:rPr lang="en-US" sz="1200" kern="1200" baseline="0" dirty="0">
                <a:solidFill>
                  <a:schemeClr val="tx1"/>
                </a:solidFill>
              </a:rPr>
              <a:t>Assignment and compensation of coaches and tutors;</a:t>
            </a:r>
          </a:p>
          <a:p>
            <a:pPr marL="342900" indent="-342900">
              <a:buFont typeface="+mj-lt"/>
              <a:buAutoNum type="arabicPeriod"/>
            </a:pPr>
            <a:r>
              <a:rPr lang="en-US" sz="1200" kern="1200" baseline="0" dirty="0">
                <a:solidFill>
                  <a:schemeClr val="tx1"/>
                </a:solidFill>
              </a:rPr>
              <a:t>Provision of locker rooms, practice and competitive facilities;</a:t>
            </a:r>
          </a:p>
          <a:p>
            <a:pPr marL="342900" indent="-342900">
              <a:buFont typeface="+mj-lt"/>
              <a:buAutoNum type="arabicPeriod"/>
            </a:pPr>
            <a:r>
              <a:rPr lang="en-US" sz="1200" kern="1200" baseline="0" dirty="0">
                <a:solidFill>
                  <a:schemeClr val="tx1"/>
                </a:solidFill>
              </a:rPr>
              <a:t>Provision of medical and training facilities and services;</a:t>
            </a:r>
          </a:p>
          <a:p>
            <a:pPr marL="342900" indent="-342900">
              <a:buFont typeface="+mj-lt"/>
              <a:buAutoNum type="arabicPeriod"/>
            </a:pPr>
            <a:r>
              <a:rPr lang="en-US" sz="1200" kern="1200" baseline="0" dirty="0">
                <a:solidFill>
                  <a:schemeClr val="tx1"/>
                </a:solidFill>
              </a:rPr>
              <a:t>Provision of housing and dining facilities and services; and</a:t>
            </a:r>
          </a:p>
          <a:p>
            <a:pPr marL="342900" indent="-342900">
              <a:buFont typeface="+mj-lt"/>
              <a:buAutoNum type="arabicPeriod"/>
            </a:pPr>
            <a:r>
              <a:rPr lang="en-US" sz="1200" kern="1200" baseline="0" dirty="0">
                <a:solidFill>
                  <a:schemeClr val="tx1"/>
                </a:solidFill>
              </a:rPr>
              <a:t>Publicity.</a:t>
            </a:r>
          </a:p>
          <a:p>
            <a:endParaRPr lang="en-US" sz="1200" kern="1200" baseline="0" dirty="0">
              <a:solidFill>
                <a:schemeClr val="tx1"/>
              </a:solidFill>
            </a:endParaRPr>
          </a:p>
          <a:p>
            <a:r>
              <a:rPr lang="en-US" sz="1200" b="1" kern="1200" baseline="0" dirty="0">
                <a:solidFill>
                  <a:schemeClr val="tx1"/>
                </a:solidFill>
              </a:rPr>
              <a:t>Which activities are covered?  </a:t>
            </a:r>
          </a:p>
          <a:p>
            <a:r>
              <a:rPr lang="en-US" sz="1200" kern="1200" baseline="0" dirty="0">
                <a:solidFill>
                  <a:schemeClr val="tx1"/>
                </a:solidFill>
              </a:rPr>
              <a:t>The USDE has stated the regulations prohibiting sexual discrimination in interscholastic and intercollegiate athletic programs applies to K-12 schools. OCR has indicated when it conducts an investigation to determine if a school district provides equal athletic opportunities as required by the Title IX regulations, OCR considers several factors related to the activity’s structure, administration, team preparation, and competition, </a:t>
            </a:r>
            <a:r>
              <a:rPr lang="en-US" sz="1200" b="1" kern="1200" baseline="0" dirty="0">
                <a:solidFill>
                  <a:schemeClr val="tx1"/>
                </a:solidFill>
              </a:rPr>
              <a:t>when determining whether an activity is a sport that can be counted as part of the school district’s interscholastic program.</a:t>
            </a:r>
            <a:r>
              <a:rPr lang="en-US" sz="1200" kern="1200" baseline="0" dirty="0">
                <a:solidFill>
                  <a:schemeClr val="tx1"/>
                </a:solidFill>
              </a:rPr>
              <a:t> </a:t>
            </a:r>
          </a:p>
          <a:p>
            <a:endParaRPr lang="en-US" sz="1200" dirty="0"/>
          </a:p>
          <a:p>
            <a:r>
              <a:rPr lang="en-US" sz="1200" kern="1200" baseline="0" dirty="0">
                <a:solidFill>
                  <a:schemeClr val="tx1"/>
                </a:solidFill>
              </a:rPr>
              <a:t>Considering the unique aspects of the basic operation of specific sports, OCR considers whether the activity is structured and administered in a manner consistent with established interscholastic varsity sports in the school district’s athletic program, including:</a:t>
            </a:r>
          </a:p>
          <a:p>
            <a:endParaRPr lang="en-US" sz="1200" kern="1200" baseline="0" dirty="0">
              <a:solidFill>
                <a:schemeClr val="tx1"/>
              </a:solidFill>
            </a:endParaRPr>
          </a:p>
          <a:p>
            <a:pPr marL="231775" indent="-231775">
              <a:buFont typeface="+mj-lt"/>
              <a:buAutoNum type="arabicPeriod"/>
            </a:pPr>
            <a:r>
              <a:rPr lang="en-US" sz="1200" dirty="0"/>
              <a:t>Whether</a:t>
            </a:r>
            <a:r>
              <a:rPr lang="en-US" sz="1200" kern="1200" baseline="0" dirty="0">
                <a:solidFill>
                  <a:schemeClr val="tx1"/>
                </a:solidFill>
              </a:rPr>
              <a:t> the operating budget, supports services, and coaching staff are administered by the athletic department or another entity, and are provided in a manner consistent with established varsity sports.</a:t>
            </a:r>
          </a:p>
          <a:p>
            <a:pPr marL="231775" indent="-231775">
              <a:buFont typeface="+mj-lt"/>
              <a:buAutoNum type="arabicPeriod"/>
            </a:pPr>
            <a:r>
              <a:rPr lang="en-US" sz="1200" kern="1200" baseline="0" dirty="0">
                <a:solidFill>
                  <a:schemeClr val="tx1"/>
                </a:solidFill>
              </a:rPr>
              <a:t>Whether the participants in the activity are eligible to receive athletic scholarships and athletic awards if available to athletes in established varsity sports.</a:t>
            </a:r>
          </a:p>
          <a:p>
            <a:pPr marL="231775" indent="-231775">
              <a:buFont typeface="+mj-lt"/>
              <a:buAutoNum type="arabicPeriod"/>
            </a:pPr>
            <a:r>
              <a:rPr lang="en-US" sz="1200" kern="1200" baseline="0" dirty="0">
                <a:solidFill>
                  <a:schemeClr val="tx1"/>
                </a:solidFill>
              </a:rPr>
              <a:t>Whether the practice opportunities are available in a manner consistent with established varsity sports in a school district’s athletic program.</a:t>
            </a:r>
          </a:p>
          <a:p>
            <a:pPr marL="231775" indent="-231775">
              <a:buFont typeface="+mj-lt"/>
              <a:buAutoNum type="arabicPeriod"/>
            </a:pPr>
            <a:r>
              <a:rPr lang="en-US" sz="1200" kern="1200" baseline="0" dirty="0">
                <a:solidFill>
                  <a:schemeClr val="tx1"/>
                </a:solidFill>
              </a:rPr>
              <a:t>Whether the regular season competitive opportunities differ quantitatively and/or qualitatively from established varsity sports.</a:t>
            </a:r>
          </a:p>
          <a:p>
            <a:pPr marL="231775" indent="-231775">
              <a:buFont typeface="+mj-lt"/>
              <a:buAutoNum type="arabicPeriod"/>
            </a:pPr>
            <a:r>
              <a:rPr lang="en-US" sz="1200" kern="1200" baseline="0" dirty="0">
                <a:solidFill>
                  <a:schemeClr val="tx1"/>
                </a:solidFill>
              </a:rPr>
              <a:t>If pre-season and/or post-season competition exists for the activity, whether the activity provides an opportunity for student athletes to engage in the pre-season and/or post-season competition in a manner consistent with established varsity sports.</a:t>
            </a:r>
          </a:p>
          <a:p>
            <a:pPr marL="231775" indent="-231775">
              <a:buFont typeface="+mj-lt"/>
              <a:buAutoNum type="arabicPeriod"/>
            </a:pPr>
            <a:r>
              <a:rPr lang="en-US" sz="1200" kern="1200" baseline="0" dirty="0">
                <a:solidFill>
                  <a:schemeClr val="tx1"/>
                </a:solidFill>
              </a:rPr>
              <a:t>Whether the primary purpose of the activity is to provide athletic competition at the interscholastic varsity levels, rather than to support or promote other athletic activities.</a:t>
            </a:r>
            <a:endParaRPr lang="en-US" sz="1200" dirty="0"/>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9</a:t>
            </a:fld>
            <a:endParaRPr lang="en-US" dirty="0"/>
          </a:p>
        </p:txBody>
      </p:sp>
    </p:spTree>
    <p:extLst>
      <p:ext uri="{BB962C8B-B14F-4D97-AF65-F5344CB8AC3E}">
        <p14:creationId xmlns:p14="http://schemas.microsoft.com/office/powerpoint/2010/main" val="174242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rPr>
              <a:t>For all of the program components </a:t>
            </a:r>
            <a:r>
              <a:rPr lang="en-US" b="1" i="1" kern="1200" baseline="0" dirty="0">
                <a:solidFill>
                  <a:schemeClr val="tx1"/>
                </a:solidFill>
              </a:rPr>
              <a:t>(except financial aid: AREA 2 OF THREE AREAS), </a:t>
            </a:r>
            <a:r>
              <a:rPr lang="en-US" kern="1200" baseline="0" dirty="0">
                <a:solidFill>
                  <a:schemeClr val="tx1"/>
                </a:solidFill>
              </a:rPr>
              <a:t>the basic test of compliance is </a:t>
            </a:r>
            <a:r>
              <a:rPr lang="en-US" i="1" kern="1200" baseline="0" dirty="0">
                <a:solidFill>
                  <a:schemeClr val="tx1"/>
                </a:solidFill>
              </a:rPr>
              <a:t>equivalence. See 34 C.F.R. § 106.41(c)(2)-(10). That is, the benefits, opportunities and treatment </a:t>
            </a:r>
            <a:r>
              <a:rPr lang="en-US" kern="1200" baseline="0" dirty="0">
                <a:solidFill>
                  <a:schemeClr val="tx1"/>
                </a:solidFill>
              </a:rPr>
              <a:t>of each sex must be equal or equal in effect.</a:t>
            </a:r>
          </a:p>
          <a:p>
            <a:pPr marL="0" marR="0" indent="0" defTabSz="914400" rtl="0" eaLnBrk="1" fontAlgn="auto" latinLnBrk="0" hangingPunct="1">
              <a:lnSpc>
                <a:spcPct val="100000"/>
              </a:lnSpc>
              <a:spcBef>
                <a:spcPts val="0"/>
              </a:spcBef>
              <a:spcAft>
                <a:spcPts val="0"/>
              </a:spcAft>
              <a:buClrTx/>
              <a:buSzTx/>
              <a:buFontTx/>
              <a:buNone/>
              <a:tabLst/>
              <a:defRPr/>
            </a:pPr>
            <a:endParaRPr lang="en-US" kern="1200" baseline="0" dirty="0">
              <a:solidFill>
                <a:schemeClr val="tx1"/>
              </a:solidFill>
            </a:endParaRPr>
          </a:p>
          <a:p>
            <a:pPr marL="0" marR="0" indent="0"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rPr>
              <a:t>In other words…(</a:t>
            </a:r>
            <a:r>
              <a:rPr lang="en-US" i="1" kern="1200" baseline="0" dirty="0">
                <a:solidFill>
                  <a:schemeClr val="tx1"/>
                </a:solidFill>
              </a:rPr>
              <a:t>next slide</a:t>
            </a:r>
            <a:r>
              <a:rPr lang="en-US" dirty="0"/>
              <a:t>)</a:t>
            </a:r>
            <a:r>
              <a:rPr lang="en-US" kern="1200" baseline="0" dirty="0">
                <a:solidFill>
                  <a:schemeClr val="tx1"/>
                </a:solidFill>
              </a:rPr>
              <a:t> </a:t>
            </a:r>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10</a:t>
            </a:fld>
            <a:endParaRPr lang="en-US" dirty="0"/>
          </a:p>
        </p:txBody>
      </p:sp>
    </p:spTree>
    <p:extLst>
      <p:ext uri="{BB962C8B-B14F-4D97-AF65-F5344CB8AC3E}">
        <p14:creationId xmlns:p14="http://schemas.microsoft.com/office/powerpoint/2010/main" val="150290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for columns</a:t>
            </a:r>
            <a:r>
              <a:rPr lang="en-US" baseline="0" dirty="0"/>
              <a:t> 1 and 3, OCR’s test of compliance is “equivalence” or looking at each of those areas and determining whether there is any disparity between programs, treatment and other components.</a:t>
            </a:r>
          </a:p>
          <a:p>
            <a:endParaRPr lang="en-US" baseline="0" dirty="0"/>
          </a:p>
          <a:p>
            <a:pPr marL="0" marR="0" indent="0"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rPr>
              <a:t>(Regarding to Area 2: financial aid-The test is not equivalence or equal $ between boys and girls).  Considerations for financial assistance compliance under Title IX will be discussed in a few minutes. </a:t>
            </a:r>
          </a:p>
          <a:p>
            <a:endParaRPr lang="en-US" dirty="0"/>
          </a:p>
        </p:txBody>
      </p:sp>
      <p:sp>
        <p:nvSpPr>
          <p:cNvPr id="4" name="Slide Number Placeholder 3"/>
          <p:cNvSpPr>
            <a:spLocks noGrp="1"/>
          </p:cNvSpPr>
          <p:nvPr>
            <p:ph type="sldNum" sz="quarter" idx="5"/>
          </p:nvPr>
        </p:nvSpPr>
        <p:spPr/>
        <p:txBody>
          <a:bodyPr/>
          <a:lstStyle/>
          <a:p>
            <a:fld id="{B2E51207-6544-4701-8E47-1F11B5E392E4}" type="slidenum">
              <a:rPr lang="en-US" smtClean="0"/>
              <a:pPr/>
              <a:t>11</a:t>
            </a:fld>
            <a:endParaRPr lang="en-US" dirty="0"/>
          </a:p>
        </p:txBody>
      </p:sp>
    </p:spTree>
    <p:extLst>
      <p:ext uri="{BB962C8B-B14F-4D97-AF65-F5344CB8AC3E}">
        <p14:creationId xmlns:p14="http://schemas.microsoft.com/office/powerpoint/2010/main" val="19088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04C76CE-DB60-4019-B256-000BFC0D2707}" type="datetimeFigureOut">
              <a:rPr lang="en-US" smtClean="0"/>
              <a:t>8/20/2020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30138036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4C76CE-DB60-4019-B256-000BFC0D270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290352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4C76CE-DB60-4019-B256-000BFC0D270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161822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1E56-ED7F-4671-BC00-00EF60F26B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D61EF1-AAB1-4F7A-A410-82A88A660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82E0E-E12A-46DB-8AB1-D89AC4D43405}"/>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5" name="Footer Placeholder 4">
            <a:extLst>
              <a:ext uri="{FF2B5EF4-FFF2-40B4-BE49-F238E27FC236}">
                <a16:creationId xmlns:a16="http://schemas.microsoft.com/office/drawing/2014/main" id="{A869003C-3181-4E82-821E-4F9529193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70F9C-BB60-4303-B480-F0EEAEB3BF16}"/>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44288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AC16-18EF-4C74-943A-CD3FD0EA6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81027-E4EC-455F-B4B8-54EC419563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1D0D0-7C73-45E2-B766-44272B5317DC}"/>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5" name="Footer Placeholder 4">
            <a:extLst>
              <a:ext uri="{FF2B5EF4-FFF2-40B4-BE49-F238E27FC236}">
                <a16:creationId xmlns:a16="http://schemas.microsoft.com/office/drawing/2014/main" id="{C9AED357-72A5-4BBE-BB50-EF0267E310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908DBA-531F-44E9-8259-B3B5AF807E89}"/>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219247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704D-E44C-458B-8BE4-061371DFA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33CFA-C6E0-4FE2-A189-96C9D8010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E2A24-2C02-4B5D-93AF-18A009012041}"/>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5" name="Footer Placeholder 4">
            <a:extLst>
              <a:ext uri="{FF2B5EF4-FFF2-40B4-BE49-F238E27FC236}">
                <a16:creationId xmlns:a16="http://schemas.microsoft.com/office/drawing/2014/main" id="{5B64F96D-199D-4C71-9E87-D448EBFFE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4673C9-3875-459C-AED2-C9E78A69134E}"/>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1479583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DF09-6007-4A3D-A596-9AD36F4D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9E246-A8D1-46AF-89DD-38192A087B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7B9DD-9F78-465F-A1CB-384CA6580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E9AF-28FE-421E-A5C8-64665E51F47C}"/>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6" name="Footer Placeholder 5">
            <a:extLst>
              <a:ext uri="{FF2B5EF4-FFF2-40B4-BE49-F238E27FC236}">
                <a16:creationId xmlns:a16="http://schemas.microsoft.com/office/drawing/2014/main" id="{1CDB8CF7-1EA1-415D-95BA-C21BCBADF7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A91849-ED14-427C-A42D-47E8B5BE3226}"/>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93068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8AA1-C175-4C2E-BD6E-22BF025984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BF0D33-ADDB-4651-B239-293A413F1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B3F44B-0996-45D5-AF34-B19EEB4EA5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CD6E-BDAF-4930-B35D-9F8385130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9917E2-3F47-457A-8F1F-B7139F05DB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867DC-547F-4A1B-923B-7F5009551E97}"/>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8" name="Footer Placeholder 7">
            <a:extLst>
              <a:ext uri="{FF2B5EF4-FFF2-40B4-BE49-F238E27FC236}">
                <a16:creationId xmlns:a16="http://schemas.microsoft.com/office/drawing/2014/main" id="{FB03F7DE-DA54-46DA-8891-D0D04074C4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FC4E59-CBDA-40BD-A1C8-8E041664A031}"/>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185121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9DEF-CDCB-4794-A568-4E9889AF63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34E393-53DF-40A4-B007-48B16378075D}"/>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4" name="Footer Placeholder 3">
            <a:extLst>
              <a:ext uri="{FF2B5EF4-FFF2-40B4-BE49-F238E27FC236}">
                <a16:creationId xmlns:a16="http://schemas.microsoft.com/office/drawing/2014/main" id="{8DCE6EF3-F7C9-4E01-A994-DD798A1428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7E48E2-B094-49B5-A0C7-8BF0B14C6E75}"/>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3351256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0FD80-7275-40FC-8410-143924C951C6}"/>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3" name="Footer Placeholder 2">
            <a:extLst>
              <a:ext uri="{FF2B5EF4-FFF2-40B4-BE49-F238E27FC236}">
                <a16:creationId xmlns:a16="http://schemas.microsoft.com/office/drawing/2014/main" id="{8F7C8388-95EA-4074-A1A2-04604AD8DA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369744A-B004-4485-A081-51C8C11F9A9B}"/>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94236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F8BB-A062-4880-BF26-EF6EC7D3A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ED827-F6FE-4B7C-8379-7E18892C3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FDBB95-4223-4FBB-A93A-40C665600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75A22-759C-4012-9173-DB30843676CA}"/>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6" name="Footer Placeholder 5">
            <a:extLst>
              <a:ext uri="{FF2B5EF4-FFF2-40B4-BE49-F238E27FC236}">
                <a16:creationId xmlns:a16="http://schemas.microsoft.com/office/drawing/2014/main" id="{98469B3F-529F-4C36-A780-FBF1DCB2BB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0199D5-3C15-440D-B2A1-7403D073BA83}"/>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326906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4C76CE-DB60-4019-B256-000BFC0D270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1008378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069B-16DE-4345-9400-4B7671FDF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0B7E75-FA23-49D8-8A87-C86FF05B5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1A14619-D1A0-4AB1-8849-40FBA81D4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3D6F8-F8B3-4B23-BF7D-57C14564955F}"/>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6" name="Footer Placeholder 5">
            <a:extLst>
              <a:ext uri="{FF2B5EF4-FFF2-40B4-BE49-F238E27FC236}">
                <a16:creationId xmlns:a16="http://schemas.microsoft.com/office/drawing/2014/main" id="{A45D6C68-8C30-4058-9BC4-9A5ECDE25D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FD1726-B106-4A2A-A2FA-9C008B524D82}"/>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280460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8D8F-A432-4811-8050-3B57B2D71A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31D17-C460-4218-89E2-3BED5F6D4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A6A9F-6CC4-4616-BC0B-960E2DBFCC04}"/>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5" name="Footer Placeholder 4">
            <a:extLst>
              <a:ext uri="{FF2B5EF4-FFF2-40B4-BE49-F238E27FC236}">
                <a16:creationId xmlns:a16="http://schemas.microsoft.com/office/drawing/2014/main" id="{A5107030-08C7-4F01-91D3-5102EC1612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D76D71-AB57-4CA5-AE57-E8CA3C13C8F0}"/>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3709124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E68B7-8B02-4464-8531-FA98B88A97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98185-7310-4CAA-B134-3267E219C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0AD19-5B31-4CA3-9100-4FEC91BE858D}"/>
              </a:ext>
            </a:extLst>
          </p:cNvPr>
          <p:cNvSpPr>
            <a:spLocks noGrp="1"/>
          </p:cNvSpPr>
          <p:nvPr>
            <p:ph type="dt" sz="half" idx="10"/>
          </p:nvPr>
        </p:nvSpPr>
        <p:spPr/>
        <p:txBody>
          <a:bodyPr/>
          <a:lstStyle/>
          <a:p>
            <a:fld id="{65A35937-FC3C-45A7-9656-3E0F788E615A}" type="datetimeFigureOut">
              <a:rPr lang="en-US" smtClean="0"/>
              <a:pPr/>
              <a:t>8/20/2020</a:t>
            </a:fld>
            <a:endParaRPr lang="en-US" dirty="0"/>
          </a:p>
        </p:txBody>
      </p:sp>
      <p:sp>
        <p:nvSpPr>
          <p:cNvPr id="5" name="Footer Placeholder 4">
            <a:extLst>
              <a:ext uri="{FF2B5EF4-FFF2-40B4-BE49-F238E27FC236}">
                <a16:creationId xmlns:a16="http://schemas.microsoft.com/office/drawing/2014/main" id="{270447B3-1E04-490D-9D11-C1D80A6EC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AB5346-C2EE-4013-A3D9-D06C1BE3D8E9}"/>
              </a:ext>
            </a:extLst>
          </p:cNvPr>
          <p:cNvSpPr>
            <a:spLocks noGrp="1"/>
          </p:cNvSpPr>
          <p:nvPr>
            <p:ph type="sldNum" sz="quarter" idx="12"/>
          </p:nvPr>
        </p:nvSpPr>
        <p:spPr/>
        <p:txBody>
          <a:body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220378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04C76CE-DB60-4019-B256-000BFC0D270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23661125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4C76CE-DB60-4019-B256-000BFC0D270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196664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04C76CE-DB60-4019-B256-000BFC0D2707}"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194040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04C76CE-DB60-4019-B256-000BFC0D2707}"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75038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C76CE-DB60-4019-B256-000BFC0D2707}"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49408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4C76CE-DB60-4019-B256-000BFC0D270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CDBE-EB29-4C29-80D2-0527A7839EE0}" type="slidenum">
              <a:rPr lang="en-US" smtClean="0"/>
              <a:t>‹#›</a:t>
            </a:fld>
            <a:endParaRPr lang="en-US"/>
          </a:p>
        </p:txBody>
      </p:sp>
    </p:spTree>
    <p:extLst>
      <p:ext uri="{BB962C8B-B14F-4D97-AF65-F5344CB8AC3E}">
        <p14:creationId xmlns:p14="http://schemas.microsoft.com/office/powerpoint/2010/main" val="98617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04C76CE-DB60-4019-B256-000BFC0D270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7B69CDBE-EB29-4C29-80D2-0527A7839EE0}"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82327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4C76CE-DB60-4019-B256-000BFC0D2707}" type="datetimeFigureOut">
              <a:rPr lang="en-US" smtClean="0"/>
              <a:t>8/20/2020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69CDBE-EB29-4C29-80D2-0527A7839EE0}"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4050388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7BD22-6C08-4384-AA04-AC39806E5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6A8B9-F8CF-4E5E-9DF3-899E9DDFB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5A2E1-958B-44DE-8051-E90A8D67D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35937-FC3C-45A7-9656-3E0F788E615A}" type="datetimeFigureOut">
              <a:rPr lang="en-US" smtClean="0"/>
              <a:pPr/>
              <a:t>8/20/2020</a:t>
            </a:fld>
            <a:endParaRPr lang="en-US" dirty="0"/>
          </a:p>
        </p:txBody>
      </p:sp>
      <p:sp>
        <p:nvSpPr>
          <p:cNvPr id="5" name="Footer Placeholder 4">
            <a:extLst>
              <a:ext uri="{FF2B5EF4-FFF2-40B4-BE49-F238E27FC236}">
                <a16:creationId xmlns:a16="http://schemas.microsoft.com/office/drawing/2014/main" id="{22F902D3-CDB9-4F70-A737-230C1B74F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C24F1DF-56DB-4753-A7D3-436AEC92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97D90-16F4-4078-A9BB-D81820121A28}" type="slidenum">
              <a:rPr lang="en-US" smtClean="0"/>
              <a:pPr/>
              <a:t>‹#›</a:t>
            </a:fld>
            <a:endParaRPr lang="en-US" dirty="0"/>
          </a:p>
        </p:txBody>
      </p:sp>
    </p:spTree>
    <p:extLst>
      <p:ext uri="{BB962C8B-B14F-4D97-AF65-F5344CB8AC3E}">
        <p14:creationId xmlns:p14="http://schemas.microsoft.com/office/powerpoint/2010/main" val="3841721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solidFill>
                <a:schemeClr val="bg1"/>
              </a:solidFill>
            </a:endParaRPr>
          </a:p>
          <a:p>
            <a:endParaRPr lang="en-US" dirty="0"/>
          </a:p>
        </p:txBody>
      </p:sp>
      <p:sp>
        <p:nvSpPr>
          <p:cNvPr id="4" name="Subtitle 2"/>
          <p:cNvSpPr txBox="1">
            <a:spLocks/>
          </p:cNvSpPr>
          <p:nvPr/>
        </p:nvSpPr>
        <p:spPr>
          <a:xfrm>
            <a:off x="3054037" y="2566751"/>
            <a:ext cx="6335816" cy="1284516"/>
          </a:xfrm>
          <a:prstGeom prst="rect">
            <a:avLst/>
          </a:prstGeom>
        </p:spPr>
        <p:txBody>
          <a:bodyPr vert="horz" lIns="91440" tIns="45720" rIns="91440" bIns="45720" rtlCol="0">
            <a:normAutofit/>
          </a:bodyPr>
          <a:lstStyle/>
          <a:p>
            <a:pPr algn="ctr" defTabSz="457200">
              <a:spcBef>
                <a:spcPct val="20000"/>
              </a:spcBef>
              <a:defRPr/>
            </a:pPr>
            <a:r>
              <a:rPr lang="en-US" sz="2800" dirty="0">
                <a:solidFill>
                  <a:prstClr val="white"/>
                </a:solidFill>
                <a:latin typeface="Times New Roman" pitchFamily="18" charset="0"/>
                <a:cs typeface="Times New Roman" pitchFamily="18" charset="0"/>
              </a:rPr>
              <a:t>Presented by </a:t>
            </a:r>
          </a:p>
          <a:p>
            <a:pPr algn="ctr" defTabSz="457200">
              <a:spcBef>
                <a:spcPct val="20000"/>
              </a:spcBef>
              <a:defRPr/>
            </a:pPr>
            <a:r>
              <a:rPr lang="en-US" sz="2800" dirty="0">
                <a:solidFill>
                  <a:prstClr val="white"/>
                </a:solidFill>
                <a:latin typeface="Times New Roman" pitchFamily="18" charset="0"/>
                <a:cs typeface="Times New Roman" pitchFamily="18" charset="0"/>
              </a:rPr>
              <a:t>Sarah Dowdy Young, Esq. </a:t>
            </a:r>
            <a:endParaRPr lang="en-US" sz="2800" dirty="0">
              <a:solidFill>
                <a:prstClr val="black"/>
              </a:solidFill>
              <a:latin typeface="Times New Roman" pitchFamily="18" charset="0"/>
              <a:cs typeface="Times New Roman" pitchFamily="18" charset="0"/>
            </a:endParaRPr>
          </a:p>
          <a:p>
            <a:pPr algn="ctr" defTabSz="457200">
              <a:spcBef>
                <a:spcPct val="20000"/>
              </a:spcBef>
              <a:defRPr/>
            </a:pPr>
            <a:endParaRPr lang="en-US" sz="3200" dirty="0">
              <a:solidFill>
                <a:prstClr val="black"/>
              </a:solidFill>
              <a:latin typeface="Constantia"/>
            </a:endParaRPr>
          </a:p>
        </p:txBody>
      </p:sp>
      <p:pic>
        <p:nvPicPr>
          <p:cNvPr id="5" name="Picture 4" descr="00469953"/>
          <p:cNvPicPr/>
          <p:nvPr/>
        </p:nvPicPr>
        <p:blipFill>
          <a:blip r:embed="rId2" cstate="print"/>
          <a:srcRect/>
          <a:stretch>
            <a:fillRect/>
          </a:stretch>
        </p:blipFill>
        <p:spPr bwMode="auto">
          <a:xfrm>
            <a:off x="4827941" y="4073187"/>
            <a:ext cx="2536117" cy="1131917"/>
          </a:xfrm>
          <a:prstGeom prst="rect">
            <a:avLst/>
          </a:prstGeom>
          <a:noFill/>
          <a:ln w="9525">
            <a:noFill/>
            <a:miter lim="800000"/>
            <a:headEnd/>
            <a:tailEnd/>
          </a:ln>
        </p:spPr>
      </p:pic>
      <p:sp>
        <p:nvSpPr>
          <p:cNvPr id="6" name="Rectangle 5"/>
          <p:cNvSpPr/>
          <p:nvPr/>
        </p:nvSpPr>
        <p:spPr>
          <a:xfrm>
            <a:off x="3809999" y="5419406"/>
            <a:ext cx="4572000" cy="1200329"/>
          </a:xfrm>
          <a:prstGeom prst="rect">
            <a:avLst/>
          </a:prstGeom>
        </p:spPr>
        <p:txBody>
          <a:bodyPr>
            <a:spAutoFit/>
          </a:bodyPr>
          <a:lstStyle/>
          <a:p>
            <a:pPr algn="ctr"/>
            <a:r>
              <a:rPr lang="en-US" b="1" dirty="0">
                <a:solidFill>
                  <a:prstClr val="white"/>
                </a:solidFill>
                <a:latin typeface="Times New Roman" pitchFamily="18" charset="0"/>
                <a:cs typeface="Times New Roman" pitchFamily="18" charset="0"/>
              </a:rPr>
              <a:t>8820 U.S. Highway 90</a:t>
            </a:r>
          </a:p>
          <a:p>
            <a:pPr algn="ctr"/>
            <a:r>
              <a:rPr lang="en-US" b="1" dirty="0">
                <a:solidFill>
                  <a:prstClr val="white"/>
                </a:solidFill>
                <a:latin typeface="Times New Roman" pitchFamily="18" charset="0"/>
                <a:cs typeface="Times New Roman" pitchFamily="18" charset="0"/>
              </a:rPr>
              <a:t>Daphne, AL 36526</a:t>
            </a:r>
          </a:p>
          <a:p>
            <a:pPr algn="ctr"/>
            <a:r>
              <a:rPr lang="en-US" b="1" dirty="0">
                <a:solidFill>
                  <a:prstClr val="white"/>
                </a:solidFill>
                <a:latin typeface="Times New Roman" pitchFamily="18" charset="0"/>
                <a:cs typeface="Times New Roman" pitchFamily="18" charset="0"/>
              </a:rPr>
              <a:t>syoung@stonecrosby.com</a:t>
            </a:r>
          </a:p>
          <a:p>
            <a:pPr algn="ctr"/>
            <a:r>
              <a:rPr lang="en-US" b="1" dirty="0">
                <a:solidFill>
                  <a:prstClr val="white"/>
                </a:solidFill>
                <a:latin typeface="Times New Roman" pitchFamily="18" charset="0"/>
                <a:cs typeface="Times New Roman" pitchFamily="18" charset="0"/>
              </a:rPr>
              <a:t>(251)-626-6696</a:t>
            </a:r>
          </a:p>
        </p:txBody>
      </p:sp>
      <p:sp>
        <p:nvSpPr>
          <p:cNvPr id="7" name="TextBox 6"/>
          <p:cNvSpPr txBox="1"/>
          <p:nvPr/>
        </p:nvSpPr>
        <p:spPr>
          <a:xfrm>
            <a:off x="1904999" y="775733"/>
            <a:ext cx="8382000" cy="1754326"/>
          </a:xfrm>
          <a:prstGeom prst="rect">
            <a:avLst/>
          </a:prstGeom>
          <a:noFill/>
        </p:spPr>
        <p:txBody>
          <a:bodyPr wrap="square" rtlCol="0">
            <a:spAutoFit/>
          </a:bodyPr>
          <a:lstStyle/>
          <a:p>
            <a:pPr algn="ctr"/>
            <a:r>
              <a:rPr lang="en-US" sz="3600" dirty="0">
                <a:solidFill>
                  <a:prstClr val="white"/>
                </a:solidFill>
                <a:latin typeface="Constantia"/>
              </a:rPr>
              <a:t>Title IX and Athletics</a:t>
            </a:r>
          </a:p>
          <a:p>
            <a:pPr algn="ctr"/>
            <a:r>
              <a:rPr lang="en-US" sz="3600" dirty="0">
                <a:solidFill>
                  <a:prstClr val="white"/>
                </a:solidFill>
                <a:latin typeface="Constantia"/>
              </a:rPr>
              <a:t>Title IX and Sexual Harassment </a:t>
            </a:r>
          </a:p>
          <a:p>
            <a:pPr algn="ctr"/>
            <a:r>
              <a:rPr lang="en-US" sz="3600" dirty="0">
                <a:solidFill>
                  <a:prstClr val="white"/>
                </a:solidFill>
                <a:latin typeface="Constantia"/>
              </a:rPr>
              <a:t>Bullying and Hazing</a:t>
            </a:r>
          </a:p>
        </p:txBody>
      </p:sp>
    </p:spTree>
    <p:extLst>
      <p:ext uri="{BB962C8B-B14F-4D97-AF65-F5344CB8AC3E}">
        <p14:creationId xmlns:p14="http://schemas.microsoft.com/office/powerpoint/2010/main" val="153392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999713-B164-44CC-8CDC-DDE078A0D6F7}"/>
              </a:ext>
            </a:extLst>
          </p:cNvPr>
          <p:cNvSpPr/>
          <p:nvPr/>
        </p:nvSpPr>
        <p:spPr>
          <a:xfrm>
            <a:off x="0" y="0"/>
            <a:ext cx="12192000" cy="130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5" name="Title 1">
            <a:extLst>
              <a:ext uri="{FF2B5EF4-FFF2-40B4-BE49-F238E27FC236}">
                <a16:creationId xmlns:a16="http://schemas.microsoft.com/office/drawing/2014/main" id="{15050481-D350-4D07-9983-FD7B2C0AA04E}"/>
              </a:ext>
            </a:extLst>
          </p:cNvPr>
          <p:cNvSpPr txBox="1">
            <a:spLocks/>
          </p:cNvSpPr>
          <p:nvPr/>
        </p:nvSpPr>
        <p:spPr>
          <a:xfrm>
            <a:off x="524626" y="81359"/>
            <a:ext cx="557137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EQUIVALENCE </a:t>
            </a:r>
            <a:r>
              <a:rPr lang="en-US" sz="4000" b="1" dirty="0">
                <a:solidFill>
                  <a:schemeClr val="tx1">
                    <a:lumMod val="75000"/>
                    <a:lumOff val="25000"/>
                  </a:schemeClr>
                </a:solidFill>
                <a:latin typeface="+mn-lt"/>
              </a:rPr>
              <a:t>OVERVIEW</a:t>
            </a:r>
          </a:p>
        </p:txBody>
      </p:sp>
      <p:sp>
        <p:nvSpPr>
          <p:cNvPr id="6" name="Content Placeholder 2">
            <a:extLst>
              <a:ext uri="{FF2B5EF4-FFF2-40B4-BE49-F238E27FC236}">
                <a16:creationId xmlns:a16="http://schemas.microsoft.com/office/drawing/2014/main" id="{2549F181-3D57-45A0-BC0B-EB1EF5D79467}"/>
              </a:ext>
            </a:extLst>
          </p:cNvPr>
          <p:cNvSpPr>
            <a:spLocks noGrp="1"/>
          </p:cNvSpPr>
          <p:nvPr>
            <p:ph idx="1"/>
          </p:nvPr>
        </p:nvSpPr>
        <p:spPr>
          <a:xfrm>
            <a:off x="3310313" y="1929203"/>
            <a:ext cx="8340913" cy="4525963"/>
          </a:xfrm>
        </p:spPr>
        <p:txBody>
          <a:bodyPr>
            <a:noAutofit/>
          </a:bodyPr>
          <a:lstStyle/>
          <a:p>
            <a:r>
              <a:rPr lang="en-US" sz="3200" dirty="0">
                <a:solidFill>
                  <a:srgbClr val="424242"/>
                </a:solidFill>
              </a:rPr>
              <a:t>Test of compliance is </a:t>
            </a:r>
            <a:r>
              <a:rPr lang="en-US" sz="3200" i="1" dirty="0">
                <a:solidFill>
                  <a:srgbClr val="424242"/>
                </a:solidFill>
              </a:rPr>
              <a:t>equivalence.</a:t>
            </a:r>
          </a:p>
          <a:p>
            <a:r>
              <a:rPr lang="en-US" sz="3200" dirty="0">
                <a:solidFill>
                  <a:srgbClr val="424242"/>
                </a:solidFill>
              </a:rPr>
              <a:t>Benefits, opportunities and treatment of each sex must be equal or equal in effect.</a:t>
            </a:r>
          </a:p>
          <a:p>
            <a:r>
              <a:rPr lang="en-US" sz="3200" dirty="0">
                <a:solidFill>
                  <a:srgbClr val="424242"/>
                </a:solidFill>
              </a:rPr>
              <a:t>There must be no </a:t>
            </a:r>
            <a:r>
              <a:rPr lang="en-US" sz="3200" i="1" dirty="0">
                <a:solidFill>
                  <a:srgbClr val="424242"/>
                </a:solidFill>
              </a:rPr>
              <a:t>disparity</a:t>
            </a:r>
            <a:r>
              <a:rPr lang="en-US" sz="3200" dirty="0">
                <a:solidFill>
                  <a:srgbClr val="424242"/>
                </a:solidFill>
              </a:rPr>
              <a:t> between boys’ and girls’ programs.</a:t>
            </a:r>
          </a:p>
          <a:p>
            <a:pPr lvl="1"/>
            <a:r>
              <a:rPr lang="en-US" sz="2800" dirty="0">
                <a:solidFill>
                  <a:srgbClr val="424242"/>
                </a:solidFill>
              </a:rPr>
              <a:t>That does not mean they must be the same. </a:t>
            </a:r>
          </a:p>
          <a:p>
            <a:pPr lvl="1"/>
            <a:r>
              <a:rPr lang="en-US" sz="2800" dirty="0">
                <a:solidFill>
                  <a:srgbClr val="424242"/>
                </a:solidFill>
              </a:rPr>
              <a:t>Nondiscriminatory factors can account for differences, such as the different equipment needs for the football and field hockey teams</a:t>
            </a:r>
            <a:r>
              <a:rPr lang="en-US" sz="2800" dirty="0"/>
              <a:t>.</a:t>
            </a:r>
          </a:p>
        </p:txBody>
      </p:sp>
      <p:sp>
        <p:nvSpPr>
          <p:cNvPr id="14" name="Oval 13">
            <a:extLst>
              <a:ext uri="{FF2B5EF4-FFF2-40B4-BE49-F238E27FC236}">
                <a16:creationId xmlns:a16="http://schemas.microsoft.com/office/drawing/2014/main" id="{4B171005-0A43-4138-9BAA-0D7E9CDF9C55}"/>
              </a:ext>
            </a:extLst>
          </p:cNvPr>
          <p:cNvSpPr/>
          <p:nvPr/>
        </p:nvSpPr>
        <p:spPr>
          <a:xfrm>
            <a:off x="892467" y="3031543"/>
            <a:ext cx="1852360" cy="1852360"/>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9218;p69">
            <a:extLst>
              <a:ext uri="{FF2B5EF4-FFF2-40B4-BE49-F238E27FC236}">
                <a16:creationId xmlns:a16="http://schemas.microsoft.com/office/drawing/2014/main" id="{24E24333-E095-4534-B93B-79325833396A}"/>
              </a:ext>
            </a:extLst>
          </p:cNvPr>
          <p:cNvGrpSpPr/>
          <p:nvPr/>
        </p:nvGrpSpPr>
        <p:grpSpPr>
          <a:xfrm>
            <a:off x="1373170" y="3512246"/>
            <a:ext cx="890954" cy="890954"/>
            <a:chOff x="2037825" y="3254050"/>
            <a:chExt cx="296175" cy="296175"/>
          </a:xfrm>
          <a:solidFill>
            <a:schemeClr val="bg1"/>
          </a:solidFill>
        </p:grpSpPr>
        <p:sp>
          <p:nvSpPr>
            <p:cNvPr id="8" name="Google Shape;9219;p69">
              <a:extLst>
                <a:ext uri="{FF2B5EF4-FFF2-40B4-BE49-F238E27FC236}">
                  <a16:creationId xmlns:a16="http://schemas.microsoft.com/office/drawing/2014/main" id="{726FADB0-7DD6-4336-93B8-E41752D0D993}"/>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220;p69">
              <a:extLst>
                <a:ext uri="{FF2B5EF4-FFF2-40B4-BE49-F238E27FC236}">
                  <a16:creationId xmlns:a16="http://schemas.microsoft.com/office/drawing/2014/main" id="{BBAF4ED8-8AE9-4DC1-94F8-1706BB699D59}"/>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221;p69">
              <a:extLst>
                <a:ext uri="{FF2B5EF4-FFF2-40B4-BE49-F238E27FC236}">
                  <a16:creationId xmlns:a16="http://schemas.microsoft.com/office/drawing/2014/main" id="{A74B37F2-CB5E-4498-B132-BEAEF95A74E5}"/>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9222;p69">
              <a:extLst>
                <a:ext uri="{FF2B5EF4-FFF2-40B4-BE49-F238E27FC236}">
                  <a16:creationId xmlns:a16="http://schemas.microsoft.com/office/drawing/2014/main" id="{3CB82A14-EFEE-4B2E-8BBE-C00B4435D280}"/>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9223;p69">
              <a:extLst>
                <a:ext uri="{FF2B5EF4-FFF2-40B4-BE49-F238E27FC236}">
                  <a16:creationId xmlns:a16="http://schemas.microsoft.com/office/drawing/2014/main" id="{9D2D5B30-16B4-4ADD-86DD-A6FDBFFF59DD}"/>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224;p69">
              <a:extLst>
                <a:ext uri="{FF2B5EF4-FFF2-40B4-BE49-F238E27FC236}">
                  <a16:creationId xmlns:a16="http://schemas.microsoft.com/office/drawing/2014/main" id="{241C4D56-46F6-4CB1-AA5F-09DB8C1933F1}"/>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39276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AB78D1B-1B0A-4169-A773-D0931CE6D4E0}"/>
              </a:ext>
            </a:extLst>
          </p:cNvPr>
          <p:cNvGrpSpPr/>
          <p:nvPr/>
        </p:nvGrpSpPr>
        <p:grpSpPr>
          <a:xfrm>
            <a:off x="4091136" y="1738945"/>
            <a:ext cx="3820226" cy="4932411"/>
            <a:chOff x="8716760" y="1763806"/>
            <a:chExt cx="3955355" cy="5864144"/>
          </a:xfrm>
        </p:grpSpPr>
        <p:sp>
          <p:nvSpPr>
            <p:cNvPr id="47" name="Rectangle 46">
              <a:extLst>
                <a:ext uri="{FF2B5EF4-FFF2-40B4-BE49-F238E27FC236}">
                  <a16:creationId xmlns:a16="http://schemas.microsoft.com/office/drawing/2014/main" id="{091F1308-FD71-4A5E-81E9-EB1C554F1A84}"/>
                </a:ext>
              </a:extLst>
            </p:cNvPr>
            <p:cNvSpPr/>
            <p:nvPr/>
          </p:nvSpPr>
          <p:spPr>
            <a:xfrm>
              <a:off x="8716760" y="1763806"/>
              <a:ext cx="3941224" cy="121048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48" name="Rectangle 47">
              <a:extLst>
                <a:ext uri="{FF2B5EF4-FFF2-40B4-BE49-F238E27FC236}">
                  <a16:creationId xmlns:a16="http://schemas.microsoft.com/office/drawing/2014/main" id="{1C53A067-2A2D-423E-89D4-47DE15C3218A}"/>
                </a:ext>
              </a:extLst>
            </p:cNvPr>
            <p:cNvSpPr/>
            <p:nvPr/>
          </p:nvSpPr>
          <p:spPr>
            <a:xfrm>
              <a:off x="8730891" y="2950669"/>
              <a:ext cx="3941224" cy="4677281"/>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grpSp>
      <p:grpSp>
        <p:nvGrpSpPr>
          <p:cNvPr id="49" name="Group 48">
            <a:extLst>
              <a:ext uri="{FF2B5EF4-FFF2-40B4-BE49-F238E27FC236}">
                <a16:creationId xmlns:a16="http://schemas.microsoft.com/office/drawing/2014/main" id="{B13C83DF-1782-4920-8853-2F42FAC24735}"/>
              </a:ext>
            </a:extLst>
          </p:cNvPr>
          <p:cNvGrpSpPr/>
          <p:nvPr/>
        </p:nvGrpSpPr>
        <p:grpSpPr>
          <a:xfrm>
            <a:off x="326417" y="1753560"/>
            <a:ext cx="3616086" cy="4932411"/>
            <a:chOff x="8730891" y="1763806"/>
            <a:chExt cx="3941224" cy="5864144"/>
          </a:xfrm>
        </p:grpSpPr>
        <p:sp>
          <p:nvSpPr>
            <p:cNvPr id="50" name="Rectangle 49">
              <a:extLst>
                <a:ext uri="{FF2B5EF4-FFF2-40B4-BE49-F238E27FC236}">
                  <a16:creationId xmlns:a16="http://schemas.microsoft.com/office/drawing/2014/main" id="{4DA89C66-62FB-4689-B6B8-486734CF5BC1}"/>
                </a:ext>
              </a:extLst>
            </p:cNvPr>
            <p:cNvSpPr/>
            <p:nvPr/>
          </p:nvSpPr>
          <p:spPr>
            <a:xfrm>
              <a:off x="8730891" y="1763806"/>
              <a:ext cx="3941224" cy="1191785"/>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51" name="Rectangle 50">
              <a:extLst>
                <a:ext uri="{FF2B5EF4-FFF2-40B4-BE49-F238E27FC236}">
                  <a16:creationId xmlns:a16="http://schemas.microsoft.com/office/drawing/2014/main" id="{7DACC3F1-999A-47EA-A9F4-4E0EFDDAAE39}"/>
                </a:ext>
              </a:extLst>
            </p:cNvPr>
            <p:cNvSpPr/>
            <p:nvPr/>
          </p:nvSpPr>
          <p:spPr>
            <a:xfrm>
              <a:off x="8730891" y="2931969"/>
              <a:ext cx="3941224" cy="4695981"/>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grpSp>
      <p:sp>
        <p:nvSpPr>
          <p:cNvPr id="13" name="Title 1">
            <a:extLst>
              <a:ext uri="{FF2B5EF4-FFF2-40B4-BE49-F238E27FC236}">
                <a16:creationId xmlns:a16="http://schemas.microsoft.com/office/drawing/2014/main" id="{CE3CF8BE-AA87-4441-AB6B-A722576A9271}"/>
              </a:ext>
            </a:extLst>
          </p:cNvPr>
          <p:cNvSpPr>
            <a:spLocks noGrp="1"/>
          </p:cNvSpPr>
          <p:nvPr>
            <p:ph type="title"/>
          </p:nvPr>
        </p:nvSpPr>
        <p:spPr>
          <a:xfrm>
            <a:off x="594446" y="398585"/>
            <a:ext cx="10075334" cy="1143000"/>
          </a:xfrm>
        </p:spPr>
        <p:txBody>
          <a:bodyPr>
            <a:normAutofit/>
          </a:bodyPr>
          <a:lstStyle/>
          <a:p>
            <a:r>
              <a:rPr lang="en-US" b="1" dirty="0">
                <a:solidFill>
                  <a:srgbClr val="424242"/>
                </a:solidFill>
                <a:latin typeface="+mn-lt"/>
              </a:rPr>
              <a:t>Components</a:t>
            </a:r>
          </a:p>
        </p:txBody>
      </p:sp>
      <p:sp>
        <p:nvSpPr>
          <p:cNvPr id="15" name="Title 1">
            <a:extLst>
              <a:ext uri="{FF2B5EF4-FFF2-40B4-BE49-F238E27FC236}">
                <a16:creationId xmlns:a16="http://schemas.microsoft.com/office/drawing/2014/main" id="{DF0322BB-A3EB-4B0D-AF62-C8E9FE148B31}"/>
              </a:ext>
            </a:extLst>
          </p:cNvPr>
          <p:cNvSpPr txBox="1">
            <a:spLocks/>
          </p:cNvSpPr>
          <p:nvPr/>
        </p:nvSpPr>
        <p:spPr>
          <a:xfrm>
            <a:off x="4438840" y="1664299"/>
            <a:ext cx="3203543" cy="1230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Athletic Financial Assistance</a:t>
            </a:r>
          </a:p>
        </p:txBody>
      </p:sp>
      <p:sp>
        <p:nvSpPr>
          <p:cNvPr id="19" name="Title 1">
            <a:extLst>
              <a:ext uri="{FF2B5EF4-FFF2-40B4-BE49-F238E27FC236}">
                <a16:creationId xmlns:a16="http://schemas.microsoft.com/office/drawing/2014/main" id="{74752FA4-511A-4B5A-A5F4-51608CF0CE62}"/>
              </a:ext>
            </a:extLst>
          </p:cNvPr>
          <p:cNvSpPr txBox="1">
            <a:spLocks/>
          </p:cNvSpPr>
          <p:nvPr/>
        </p:nvSpPr>
        <p:spPr>
          <a:xfrm>
            <a:off x="4449943" y="3026478"/>
            <a:ext cx="3581797" cy="3669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424242"/>
                </a:solidFill>
                <a:latin typeface="+mn-lt"/>
              </a:rPr>
              <a:t>Scholarships</a:t>
            </a:r>
            <a:br>
              <a:rPr lang="en-US" sz="2600" b="1" dirty="0">
                <a:solidFill>
                  <a:srgbClr val="424242"/>
                </a:solidFill>
                <a:latin typeface="+mn-lt"/>
              </a:rPr>
            </a:br>
            <a:endParaRPr lang="en-US" sz="2600" b="1" dirty="0">
              <a:solidFill>
                <a:srgbClr val="424242"/>
              </a:solidFill>
              <a:latin typeface="+mn-lt"/>
            </a:endParaRPr>
          </a:p>
          <a:p>
            <a:r>
              <a:rPr lang="en-US" sz="2600" b="1" dirty="0">
                <a:solidFill>
                  <a:srgbClr val="424242"/>
                </a:solidFill>
                <a:latin typeface="+mn-lt"/>
              </a:rPr>
              <a:t>Other funding issues:</a:t>
            </a:r>
          </a:p>
          <a:p>
            <a:pPr marL="342900" indent="-342900">
              <a:buFont typeface="Arial" panose="020B0604020202020204" pitchFamily="34" charset="0"/>
              <a:buChar char="•"/>
            </a:pPr>
            <a:r>
              <a:rPr lang="en-US" sz="2600" dirty="0">
                <a:solidFill>
                  <a:srgbClr val="424242"/>
                </a:solidFill>
                <a:latin typeface="+mn-lt"/>
              </a:rPr>
              <a:t>Municipal</a:t>
            </a:r>
            <a:br>
              <a:rPr lang="en-US" sz="2600" dirty="0">
                <a:solidFill>
                  <a:srgbClr val="424242"/>
                </a:solidFill>
                <a:latin typeface="+mn-lt"/>
              </a:rPr>
            </a:br>
            <a:r>
              <a:rPr lang="en-US" sz="2600" dirty="0">
                <a:solidFill>
                  <a:srgbClr val="424242"/>
                </a:solidFill>
                <a:latin typeface="+mn-lt"/>
              </a:rPr>
              <a:t>contribution</a:t>
            </a:r>
          </a:p>
          <a:p>
            <a:pPr marL="342900" indent="-342900">
              <a:buFont typeface="Arial" panose="020B0604020202020204" pitchFamily="34" charset="0"/>
              <a:buChar char="•"/>
            </a:pPr>
            <a:r>
              <a:rPr lang="en-US" sz="2600" dirty="0">
                <a:solidFill>
                  <a:srgbClr val="424242"/>
                </a:solidFill>
                <a:latin typeface="+mn-lt"/>
              </a:rPr>
              <a:t>Booster Clubs</a:t>
            </a:r>
          </a:p>
          <a:p>
            <a:pPr marL="342900" indent="-342900">
              <a:buFont typeface="Arial" panose="020B0604020202020204" pitchFamily="34" charset="0"/>
              <a:buChar char="•"/>
            </a:pPr>
            <a:r>
              <a:rPr lang="en-US" sz="2600" dirty="0">
                <a:solidFill>
                  <a:srgbClr val="424242"/>
                </a:solidFill>
                <a:latin typeface="+mn-lt"/>
              </a:rPr>
              <a:t>Donations</a:t>
            </a:r>
          </a:p>
          <a:p>
            <a:pPr marL="685800" lvl="1" indent="-228600">
              <a:buFont typeface="+mj-lt"/>
              <a:buAutoNum type="arabicPeriod"/>
            </a:pPr>
            <a:r>
              <a:rPr lang="en-US" sz="2600" b="1" dirty="0">
                <a:solidFill>
                  <a:schemeClr val="bg1"/>
                </a:solidFill>
              </a:rPr>
              <a:t>mu</a:t>
            </a:r>
          </a:p>
        </p:txBody>
      </p:sp>
      <p:sp>
        <p:nvSpPr>
          <p:cNvPr id="27" name="Title 1">
            <a:extLst>
              <a:ext uri="{FF2B5EF4-FFF2-40B4-BE49-F238E27FC236}">
                <a16:creationId xmlns:a16="http://schemas.microsoft.com/office/drawing/2014/main" id="{C75C6C6A-F666-4300-A371-C8D521695B0E}"/>
              </a:ext>
            </a:extLst>
          </p:cNvPr>
          <p:cNvSpPr txBox="1">
            <a:spLocks/>
          </p:cNvSpPr>
          <p:nvPr/>
        </p:nvSpPr>
        <p:spPr>
          <a:xfrm>
            <a:off x="588754" y="2986291"/>
            <a:ext cx="3176464" cy="4427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424242"/>
                </a:solidFill>
                <a:latin typeface="+mn-lt"/>
              </a:rPr>
              <a:t>3-Prong Test</a:t>
            </a:r>
            <a:endParaRPr lang="en-US" sz="2600" dirty="0">
              <a:solidFill>
                <a:srgbClr val="424242"/>
              </a:solidFill>
              <a:latin typeface="+mn-lt"/>
            </a:endParaRPr>
          </a:p>
        </p:txBody>
      </p:sp>
      <p:sp>
        <p:nvSpPr>
          <p:cNvPr id="29" name="Title 1">
            <a:extLst>
              <a:ext uri="{FF2B5EF4-FFF2-40B4-BE49-F238E27FC236}">
                <a16:creationId xmlns:a16="http://schemas.microsoft.com/office/drawing/2014/main" id="{E240AC20-45C1-46C4-A893-C389D3B240B8}"/>
              </a:ext>
            </a:extLst>
          </p:cNvPr>
          <p:cNvSpPr txBox="1">
            <a:spLocks/>
          </p:cNvSpPr>
          <p:nvPr/>
        </p:nvSpPr>
        <p:spPr>
          <a:xfrm>
            <a:off x="711587" y="3429000"/>
            <a:ext cx="3341380" cy="3242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buFont typeface="+mj-lt"/>
              <a:buAutoNum type="arabicPeriod"/>
            </a:pPr>
            <a:r>
              <a:rPr lang="en-US" sz="2600" b="1" dirty="0">
                <a:solidFill>
                  <a:srgbClr val="424242"/>
                </a:solidFill>
                <a:latin typeface="+mn-lt"/>
              </a:rPr>
              <a:t>Proportionality </a:t>
            </a:r>
          </a:p>
          <a:p>
            <a:pPr marL="228600" indent="-228600">
              <a:buFont typeface="+mj-lt"/>
              <a:buAutoNum type="arabicPeriod"/>
            </a:pPr>
            <a:r>
              <a:rPr lang="en-US" sz="2600" b="1" dirty="0">
                <a:solidFill>
                  <a:srgbClr val="424242"/>
                </a:solidFill>
                <a:latin typeface="+mn-lt"/>
              </a:rPr>
              <a:t>History and Practice</a:t>
            </a:r>
            <a:br>
              <a:rPr lang="en-US" sz="2600" b="1" dirty="0">
                <a:solidFill>
                  <a:srgbClr val="424242"/>
                </a:solidFill>
                <a:latin typeface="+mn-lt"/>
              </a:rPr>
            </a:br>
            <a:r>
              <a:rPr lang="en-US" sz="2600" dirty="0">
                <a:solidFill>
                  <a:srgbClr val="424242"/>
                </a:solidFill>
                <a:latin typeface="+mn-lt"/>
              </a:rPr>
              <a:t>“Showing Growth” and continued expansion</a:t>
            </a:r>
          </a:p>
          <a:p>
            <a:pPr marL="228600" indent="-228600">
              <a:buFont typeface="+mj-lt"/>
              <a:buAutoNum type="arabicPeriod"/>
            </a:pPr>
            <a:r>
              <a:rPr lang="en-US" sz="2600" b="1" dirty="0">
                <a:solidFill>
                  <a:srgbClr val="424242"/>
                </a:solidFill>
                <a:latin typeface="+mn-lt"/>
              </a:rPr>
              <a:t>Interest and Abilities</a:t>
            </a:r>
            <a:br>
              <a:rPr lang="en-US" sz="2600" b="1" dirty="0">
                <a:solidFill>
                  <a:srgbClr val="424242"/>
                </a:solidFill>
                <a:latin typeface="+mn-lt"/>
              </a:rPr>
            </a:br>
            <a:r>
              <a:rPr lang="en-US" sz="2600" dirty="0">
                <a:solidFill>
                  <a:srgbClr val="424242"/>
                </a:solidFill>
                <a:latin typeface="+mn-lt"/>
              </a:rPr>
              <a:t>Effective accommodations</a:t>
            </a:r>
          </a:p>
        </p:txBody>
      </p:sp>
      <p:grpSp>
        <p:nvGrpSpPr>
          <p:cNvPr id="5" name="Group 4">
            <a:extLst>
              <a:ext uri="{FF2B5EF4-FFF2-40B4-BE49-F238E27FC236}">
                <a16:creationId xmlns:a16="http://schemas.microsoft.com/office/drawing/2014/main" id="{5625FF42-7D34-4D1E-9987-720A4A25CD99}"/>
              </a:ext>
            </a:extLst>
          </p:cNvPr>
          <p:cNvGrpSpPr/>
          <p:nvPr/>
        </p:nvGrpSpPr>
        <p:grpSpPr>
          <a:xfrm>
            <a:off x="8049123" y="1734757"/>
            <a:ext cx="3810783" cy="4952645"/>
            <a:chOff x="8730891" y="1763806"/>
            <a:chExt cx="3941224" cy="4576444"/>
          </a:xfrm>
        </p:grpSpPr>
        <p:sp>
          <p:nvSpPr>
            <p:cNvPr id="42" name="Rectangle 41">
              <a:extLst>
                <a:ext uri="{FF2B5EF4-FFF2-40B4-BE49-F238E27FC236}">
                  <a16:creationId xmlns:a16="http://schemas.microsoft.com/office/drawing/2014/main" id="{84728142-BDBF-4A41-BA55-AE669504A794}"/>
                </a:ext>
              </a:extLst>
            </p:cNvPr>
            <p:cNvSpPr/>
            <p:nvPr/>
          </p:nvSpPr>
          <p:spPr>
            <a:xfrm>
              <a:off x="8730891" y="2653135"/>
              <a:ext cx="3941224" cy="3687115"/>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41" name="Rectangle 40">
              <a:extLst>
                <a:ext uri="{FF2B5EF4-FFF2-40B4-BE49-F238E27FC236}">
                  <a16:creationId xmlns:a16="http://schemas.microsoft.com/office/drawing/2014/main" id="{0F5D959C-6C5C-4956-A7A8-D5470D7698C2}"/>
                </a:ext>
              </a:extLst>
            </p:cNvPr>
            <p:cNvSpPr/>
            <p:nvPr/>
          </p:nvSpPr>
          <p:spPr>
            <a:xfrm>
              <a:off x="8730891" y="1763806"/>
              <a:ext cx="3941224" cy="940817"/>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grpSp>
      <p:sp>
        <p:nvSpPr>
          <p:cNvPr id="14" name="Title 1">
            <a:extLst>
              <a:ext uri="{FF2B5EF4-FFF2-40B4-BE49-F238E27FC236}">
                <a16:creationId xmlns:a16="http://schemas.microsoft.com/office/drawing/2014/main" id="{2A165552-06E6-45B5-97FB-77CC312DAC77}"/>
              </a:ext>
            </a:extLst>
          </p:cNvPr>
          <p:cNvSpPr txBox="1">
            <a:spLocks/>
          </p:cNvSpPr>
          <p:nvPr/>
        </p:nvSpPr>
        <p:spPr>
          <a:xfrm>
            <a:off x="655713" y="1663142"/>
            <a:ext cx="3406832" cy="1230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424242"/>
                </a:solidFill>
                <a:latin typeface="+mn-lt"/>
              </a:rPr>
              <a:t>Participation/</a:t>
            </a:r>
          </a:p>
          <a:p>
            <a:r>
              <a:rPr lang="en-US" sz="2800" b="1" dirty="0">
                <a:solidFill>
                  <a:srgbClr val="424242"/>
                </a:solidFill>
                <a:latin typeface="+mn-lt"/>
              </a:rPr>
              <a:t>Accommodation</a:t>
            </a:r>
          </a:p>
        </p:txBody>
      </p:sp>
      <p:sp>
        <p:nvSpPr>
          <p:cNvPr id="52" name="Title 1">
            <a:extLst>
              <a:ext uri="{FF2B5EF4-FFF2-40B4-BE49-F238E27FC236}">
                <a16:creationId xmlns:a16="http://schemas.microsoft.com/office/drawing/2014/main" id="{E83700C2-617C-4228-9349-B9F073A710AF}"/>
              </a:ext>
            </a:extLst>
          </p:cNvPr>
          <p:cNvSpPr txBox="1">
            <a:spLocks/>
          </p:cNvSpPr>
          <p:nvPr/>
        </p:nvSpPr>
        <p:spPr>
          <a:xfrm>
            <a:off x="8166733" y="1652716"/>
            <a:ext cx="3331913" cy="1230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424242"/>
                </a:solidFill>
                <a:latin typeface="+mn-lt"/>
              </a:rPr>
              <a:t>Treatment/</a:t>
            </a:r>
            <a:br>
              <a:rPr lang="en-US" sz="2800" b="1" dirty="0">
                <a:solidFill>
                  <a:srgbClr val="424242"/>
                </a:solidFill>
                <a:latin typeface="+mn-lt"/>
              </a:rPr>
            </a:br>
            <a:r>
              <a:rPr lang="en-US" sz="2800" b="1" dirty="0">
                <a:solidFill>
                  <a:srgbClr val="424242"/>
                </a:solidFill>
                <a:latin typeface="+mn-lt"/>
              </a:rPr>
              <a:t>Other Components</a:t>
            </a:r>
          </a:p>
        </p:txBody>
      </p:sp>
      <p:sp>
        <p:nvSpPr>
          <p:cNvPr id="20" name="Title 1">
            <a:extLst>
              <a:ext uri="{FF2B5EF4-FFF2-40B4-BE49-F238E27FC236}">
                <a16:creationId xmlns:a16="http://schemas.microsoft.com/office/drawing/2014/main" id="{FDE57EC5-E92D-477C-A19A-6CCA709EE8F0}"/>
              </a:ext>
            </a:extLst>
          </p:cNvPr>
          <p:cNvSpPr txBox="1">
            <a:spLocks/>
          </p:cNvSpPr>
          <p:nvPr/>
        </p:nvSpPr>
        <p:spPr>
          <a:xfrm>
            <a:off x="8300287" y="3018107"/>
            <a:ext cx="3581797" cy="3669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600" dirty="0">
                <a:solidFill>
                  <a:srgbClr val="424242"/>
                </a:solidFill>
                <a:latin typeface="+mn-lt"/>
              </a:rPr>
              <a:t>Facilities </a:t>
            </a:r>
          </a:p>
          <a:p>
            <a:pPr marL="342900" indent="-342900">
              <a:buFont typeface="Arial" panose="020B0604020202020204" pitchFamily="34" charset="0"/>
              <a:buChar char="•"/>
            </a:pPr>
            <a:r>
              <a:rPr lang="en-US" sz="2600" dirty="0">
                <a:solidFill>
                  <a:srgbClr val="424242"/>
                </a:solidFill>
                <a:latin typeface="+mn-lt"/>
              </a:rPr>
              <a:t>Equipment </a:t>
            </a:r>
          </a:p>
          <a:p>
            <a:pPr marL="342900" indent="-342900">
              <a:buFont typeface="Arial" panose="020B0604020202020204" pitchFamily="34" charset="0"/>
              <a:buChar char="•"/>
            </a:pPr>
            <a:r>
              <a:rPr lang="en-US" sz="2600" dirty="0">
                <a:solidFill>
                  <a:srgbClr val="424242"/>
                </a:solidFill>
                <a:latin typeface="+mn-lt"/>
              </a:rPr>
              <a:t>Schedules </a:t>
            </a:r>
          </a:p>
          <a:p>
            <a:pPr marL="342900" indent="-342900">
              <a:buFont typeface="Arial" panose="020B0604020202020204" pitchFamily="34" charset="0"/>
              <a:buChar char="•"/>
            </a:pPr>
            <a:r>
              <a:rPr lang="en-US" sz="2600" dirty="0">
                <a:solidFill>
                  <a:srgbClr val="424242"/>
                </a:solidFill>
                <a:latin typeface="+mn-lt"/>
              </a:rPr>
              <a:t>Publicity </a:t>
            </a:r>
          </a:p>
          <a:p>
            <a:pPr marL="342900" indent="-342900">
              <a:buFont typeface="Arial" panose="020B0604020202020204" pitchFamily="34" charset="0"/>
              <a:buChar char="•"/>
            </a:pPr>
            <a:r>
              <a:rPr lang="en-US" sz="2600" dirty="0">
                <a:solidFill>
                  <a:srgbClr val="424242"/>
                </a:solidFill>
                <a:latin typeface="+mn-lt"/>
              </a:rPr>
              <a:t>Coaching </a:t>
            </a:r>
          </a:p>
          <a:p>
            <a:pPr marL="342900" indent="-342900">
              <a:buFont typeface="Arial" panose="020B0604020202020204" pitchFamily="34" charset="0"/>
              <a:buChar char="•"/>
            </a:pPr>
            <a:r>
              <a:rPr lang="en-US" sz="2600" dirty="0">
                <a:solidFill>
                  <a:srgbClr val="424242"/>
                </a:solidFill>
                <a:latin typeface="+mn-lt"/>
              </a:rPr>
              <a:t>Travel/allowance </a:t>
            </a:r>
          </a:p>
          <a:p>
            <a:pPr marL="342900" indent="-342900">
              <a:buFont typeface="Arial" panose="020B0604020202020204" pitchFamily="34" charset="0"/>
              <a:buChar char="•"/>
            </a:pPr>
            <a:r>
              <a:rPr lang="en-US" sz="2600" dirty="0">
                <a:solidFill>
                  <a:srgbClr val="424242"/>
                </a:solidFill>
                <a:latin typeface="+mn-lt"/>
              </a:rPr>
              <a:t>Recruitment </a:t>
            </a:r>
          </a:p>
          <a:p>
            <a:pPr marL="342900" indent="-342900">
              <a:buFont typeface="Arial" panose="020B0604020202020204" pitchFamily="34" charset="0"/>
              <a:buChar char="•"/>
            </a:pPr>
            <a:r>
              <a:rPr lang="en-US" sz="2600" dirty="0">
                <a:solidFill>
                  <a:srgbClr val="424242"/>
                </a:solidFill>
                <a:latin typeface="+mn-lt"/>
              </a:rPr>
              <a:t>Tutoring </a:t>
            </a:r>
          </a:p>
          <a:p>
            <a:pPr marL="342900" indent="-342900">
              <a:buFont typeface="Arial" panose="020B0604020202020204" pitchFamily="34" charset="0"/>
              <a:buChar char="•"/>
            </a:pPr>
            <a:r>
              <a:rPr lang="en-US" sz="2600" dirty="0">
                <a:solidFill>
                  <a:srgbClr val="424242"/>
                </a:solidFill>
                <a:latin typeface="+mn-lt"/>
              </a:rPr>
              <a:t>Medical/training </a:t>
            </a:r>
          </a:p>
          <a:p>
            <a:pPr marL="342900" indent="-342900">
              <a:buFont typeface="Arial" panose="020B0604020202020204" pitchFamily="34" charset="0"/>
              <a:buChar char="•"/>
            </a:pPr>
            <a:r>
              <a:rPr lang="en-US" sz="2600" dirty="0">
                <a:solidFill>
                  <a:srgbClr val="424242"/>
                </a:solidFill>
                <a:latin typeface="+mn-lt"/>
              </a:rPr>
              <a:t>Housing/Dining</a:t>
            </a:r>
          </a:p>
        </p:txBody>
      </p:sp>
    </p:spTree>
    <p:extLst>
      <p:ext uri="{BB962C8B-B14F-4D97-AF65-F5344CB8AC3E}">
        <p14:creationId xmlns:p14="http://schemas.microsoft.com/office/powerpoint/2010/main" val="270653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3809E1-05AC-475A-8A20-C93FC0A67ECC}"/>
              </a:ext>
            </a:extLst>
          </p:cNvPr>
          <p:cNvSpPr/>
          <p:nvPr/>
        </p:nvSpPr>
        <p:spPr>
          <a:xfrm flipV="1">
            <a:off x="0" y="1"/>
            <a:ext cx="12192000" cy="1512276"/>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F87A337-8EA1-463A-8080-FDF033B67240}"/>
              </a:ext>
            </a:extLst>
          </p:cNvPr>
          <p:cNvSpPr txBox="1">
            <a:spLocks/>
          </p:cNvSpPr>
          <p:nvPr/>
        </p:nvSpPr>
        <p:spPr>
          <a:xfrm>
            <a:off x="641338" y="195926"/>
            <a:ext cx="1062683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mn-lt"/>
              </a:rPr>
              <a:t>AREA 3</a:t>
            </a:r>
            <a:r>
              <a:rPr lang="en-US" sz="4000" b="1" dirty="0">
                <a:latin typeface="+mn-lt"/>
              </a:rPr>
              <a:t/>
            </a:r>
            <a:br>
              <a:rPr lang="en-US" sz="4000" b="1" dirty="0">
                <a:latin typeface="+mn-lt"/>
              </a:rPr>
            </a:br>
            <a:r>
              <a:rPr lang="en-US" sz="3600" b="1" dirty="0">
                <a:solidFill>
                  <a:srgbClr val="424242"/>
                </a:solidFill>
                <a:latin typeface="+mn-lt"/>
              </a:rPr>
              <a:t>OTHER PROGRAM COMPONENTS</a:t>
            </a:r>
            <a:endParaRPr lang="en-US" sz="4000" b="1" dirty="0">
              <a:solidFill>
                <a:srgbClr val="424242"/>
              </a:solidFill>
              <a:latin typeface="+mn-lt"/>
            </a:endParaRPr>
          </a:p>
        </p:txBody>
      </p:sp>
      <p:sp>
        <p:nvSpPr>
          <p:cNvPr id="6" name="TextBox 5">
            <a:extLst>
              <a:ext uri="{FF2B5EF4-FFF2-40B4-BE49-F238E27FC236}">
                <a16:creationId xmlns:a16="http://schemas.microsoft.com/office/drawing/2014/main" id="{31218BB1-E52A-4017-81A5-9881546FEF6B}"/>
              </a:ext>
            </a:extLst>
          </p:cNvPr>
          <p:cNvSpPr txBox="1"/>
          <p:nvPr/>
        </p:nvSpPr>
        <p:spPr>
          <a:xfrm>
            <a:off x="3341981" y="2171598"/>
            <a:ext cx="7926193" cy="1815882"/>
          </a:xfrm>
          <a:prstGeom prst="rect">
            <a:avLst/>
          </a:prstGeom>
          <a:noFill/>
        </p:spPr>
        <p:txBody>
          <a:bodyPr wrap="square" rtlCol="0">
            <a:spAutoFit/>
          </a:bodyPr>
          <a:lstStyle/>
          <a:p>
            <a:r>
              <a:rPr lang="en-US" sz="2800" b="1" dirty="0"/>
              <a:t>EQUIPMENT AND SUPPLIES</a:t>
            </a:r>
          </a:p>
          <a:p>
            <a:pPr marL="342900" indent="-342900">
              <a:buFont typeface="Arial" panose="020B0604020202020204" pitchFamily="34" charset="0"/>
              <a:buChar char="•"/>
            </a:pPr>
            <a:r>
              <a:rPr lang="en-US" sz="2800" dirty="0"/>
              <a:t>Not $ girls = $ boys</a:t>
            </a:r>
          </a:p>
          <a:p>
            <a:pPr marL="342900" indent="-342900">
              <a:buFont typeface="Arial" panose="020B0604020202020204" pitchFamily="34" charset="0"/>
              <a:buChar char="•"/>
            </a:pPr>
            <a:r>
              <a:rPr lang="en-US" sz="2800" dirty="0"/>
              <a:t>Equivalent amount, quality and suitability of equipment</a:t>
            </a:r>
          </a:p>
        </p:txBody>
      </p:sp>
      <p:sp>
        <p:nvSpPr>
          <p:cNvPr id="7" name="TextBox 6">
            <a:extLst>
              <a:ext uri="{FF2B5EF4-FFF2-40B4-BE49-F238E27FC236}">
                <a16:creationId xmlns:a16="http://schemas.microsoft.com/office/drawing/2014/main" id="{2C38A44F-D5B5-4DB0-9DB6-AA023BDA3348}"/>
              </a:ext>
            </a:extLst>
          </p:cNvPr>
          <p:cNvSpPr txBox="1"/>
          <p:nvPr/>
        </p:nvSpPr>
        <p:spPr>
          <a:xfrm>
            <a:off x="3341981" y="4646801"/>
            <a:ext cx="7926193" cy="1384995"/>
          </a:xfrm>
          <a:prstGeom prst="rect">
            <a:avLst/>
          </a:prstGeom>
          <a:noFill/>
        </p:spPr>
        <p:txBody>
          <a:bodyPr wrap="square" rtlCol="0">
            <a:spAutoFit/>
          </a:bodyPr>
          <a:lstStyle/>
          <a:p>
            <a:r>
              <a:rPr lang="en-US" sz="2800" b="1" dirty="0"/>
              <a:t>LOCKER ROOMS, PRACTICE, AND COMPETITIVE FACILITIES</a:t>
            </a:r>
          </a:p>
          <a:p>
            <a:pPr marL="342900" indent="-342900">
              <a:buFont typeface="Arial" panose="020B0604020202020204" pitchFamily="34" charset="0"/>
              <a:buChar char="•"/>
            </a:pPr>
            <a:r>
              <a:rPr lang="en-US" sz="2800" dirty="0"/>
              <a:t>Availability, exclusivity, quality</a:t>
            </a:r>
          </a:p>
        </p:txBody>
      </p:sp>
      <p:grpSp>
        <p:nvGrpSpPr>
          <p:cNvPr id="17" name="Group 16">
            <a:extLst>
              <a:ext uri="{FF2B5EF4-FFF2-40B4-BE49-F238E27FC236}">
                <a16:creationId xmlns:a16="http://schemas.microsoft.com/office/drawing/2014/main" id="{AE756996-B2F1-488A-892B-35B02B40C54F}"/>
              </a:ext>
            </a:extLst>
          </p:cNvPr>
          <p:cNvGrpSpPr/>
          <p:nvPr/>
        </p:nvGrpSpPr>
        <p:grpSpPr>
          <a:xfrm>
            <a:off x="1507252" y="2381146"/>
            <a:ext cx="1296240" cy="1296240"/>
            <a:chOff x="989760" y="2596644"/>
            <a:chExt cx="1296240" cy="1296240"/>
          </a:xfrm>
        </p:grpSpPr>
        <p:grpSp>
          <p:nvGrpSpPr>
            <p:cNvPr id="9" name="Google Shape;6561;p63">
              <a:extLst>
                <a:ext uri="{FF2B5EF4-FFF2-40B4-BE49-F238E27FC236}">
                  <a16:creationId xmlns:a16="http://schemas.microsoft.com/office/drawing/2014/main" id="{418E7AE4-21F2-4B1D-95A3-13C8CED38797}"/>
                </a:ext>
              </a:extLst>
            </p:cNvPr>
            <p:cNvGrpSpPr/>
            <p:nvPr/>
          </p:nvGrpSpPr>
          <p:grpSpPr>
            <a:xfrm>
              <a:off x="1319716" y="2937458"/>
              <a:ext cx="636328" cy="614613"/>
              <a:chOff x="-38905225" y="3591875"/>
              <a:chExt cx="325300" cy="314200"/>
            </a:xfrm>
            <a:solidFill>
              <a:srgbClr val="424242"/>
            </a:solidFill>
          </p:grpSpPr>
          <p:sp>
            <p:nvSpPr>
              <p:cNvPr id="10" name="Google Shape;6562;p63">
                <a:extLst>
                  <a:ext uri="{FF2B5EF4-FFF2-40B4-BE49-F238E27FC236}">
                    <a16:creationId xmlns:a16="http://schemas.microsoft.com/office/drawing/2014/main" id="{05964F92-9083-47E2-99FB-73F5D75AB509}"/>
                  </a:ext>
                </a:extLst>
              </p:cNvPr>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563;p63">
                <a:extLst>
                  <a:ext uri="{FF2B5EF4-FFF2-40B4-BE49-F238E27FC236}">
                    <a16:creationId xmlns:a16="http://schemas.microsoft.com/office/drawing/2014/main" id="{6E00A19C-46EB-4F18-ADFE-9FBA1173C244}"/>
                  </a:ext>
                </a:extLst>
              </p:cNvPr>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564;p63">
                <a:extLst>
                  <a:ext uri="{FF2B5EF4-FFF2-40B4-BE49-F238E27FC236}">
                    <a16:creationId xmlns:a16="http://schemas.microsoft.com/office/drawing/2014/main" id="{CAFA9E51-E3A8-4C5D-8EE1-E53A5A87DC95}"/>
                  </a:ext>
                </a:extLst>
              </p:cNvPr>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Oval 2">
              <a:extLst>
                <a:ext uri="{FF2B5EF4-FFF2-40B4-BE49-F238E27FC236}">
                  <a16:creationId xmlns:a16="http://schemas.microsoft.com/office/drawing/2014/main" id="{A4E19B11-7777-49EA-A1FA-F47A5C99080F}"/>
                </a:ext>
              </a:extLst>
            </p:cNvPr>
            <p:cNvSpPr/>
            <p:nvPr/>
          </p:nvSpPr>
          <p:spPr>
            <a:xfrm>
              <a:off x="989760" y="2596644"/>
              <a:ext cx="1296240" cy="1296240"/>
            </a:xfrm>
            <a:prstGeom prst="ellipse">
              <a:avLst/>
            </a:prstGeom>
            <a:noFill/>
            <a:ln w="50800">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252AF11-60AC-41D8-9EA4-AC460B54A634}"/>
              </a:ext>
            </a:extLst>
          </p:cNvPr>
          <p:cNvGrpSpPr/>
          <p:nvPr/>
        </p:nvGrpSpPr>
        <p:grpSpPr>
          <a:xfrm>
            <a:off x="1507252" y="4471690"/>
            <a:ext cx="1296240" cy="1296240"/>
            <a:chOff x="1085010" y="4623777"/>
            <a:chExt cx="1296240" cy="1296240"/>
          </a:xfrm>
        </p:grpSpPr>
        <p:sp>
          <p:nvSpPr>
            <p:cNvPr id="14" name="Google Shape;5212;p60">
              <a:extLst>
                <a:ext uri="{FF2B5EF4-FFF2-40B4-BE49-F238E27FC236}">
                  <a16:creationId xmlns:a16="http://schemas.microsoft.com/office/drawing/2014/main" id="{AC17AEAC-5BA8-4BCE-AE3C-CE633526D408}"/>
                </a:ext>
              </a:extLst>
            </p:cNvPr>
            <p:cNvSpPr/>
            <p:nvPr/>
          </p:nvSpPr>
          <p:spPr>
            <a:xfrm>
              <a:off x="1403294" y="4941202"/>
              <a:ext cx="659672" cy="661391"/>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Oval 15">
              <a:extLst>
                <a:ext uri="{FF2B5EF4-FFF2-40B4-BE49-F238E27FC236}">
                  <a16:creationId xmlns:a16="http://schemas.microsoft.com/office/drawing/2014/main" id="{ABFCCE42-7C36-4D46-B274-D8B7121B0E5E}"/>
                </a:ext>
              </a:extLst>
            </p:cNvPr>
            <p:cNvSpPr/>
            <p:nvPr/>
          </p:nvSpPr>
          <p:spPr>
            <a:xfrm>
              <a:off x="1085010" y="4623777"/>
              <a:ext cx="1296240" cy="1296240"/>
            </a:xfrm>
            <a:prstGeom prst="ellipse">
              <a:avLst/>
            </a:prstGeom>
            <a:noFill/>
            <a:ln w="50800">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017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3809E1-05AC-475A-8A20-C93FC0A67ECC}"/>
              </a:ext>
            </a:extLst>
          </p:cNvPr>
          <p:cNvSpPr/>
          <p:nvPr/>
        </p:nvSpPr>
        <p:spPr>
          <a:xfrm flipV="1">
            <a:off x="0" y="1"/>
            <a:ext cx="12192000" cy="151227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F87A337-8EA1-463A-8080-FDF033B67240}"/>
              </a:ext>
            </a:extLst>
          </p:cNvPr>
          <p:cNvSpPr txBox="1">
            <a:spLocks/>
          </p:cNvSpPr>
          <p:nvPr/>
        </p:nvSpPr>
        <p:spPr>
          <a:xfrm>
            <a:off x="641338" y="195926"/>
            <a:ext cx="1062683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mn-lt"/>
              </a:rPr>
              <a:t>AREA 3</a:t>
            </a:r>
            <a:r>
              <a:rPr lang="en-US" sz="4000" b="1" dirty="0">
                <a:latin typeface="+mn-lt"/>
              </a:rPr>
              <a:t/>
            </a:r>
            <a:br>
              <a:rPr lang="en-US" sz="4000" b="1" dirty="0">
                <a:latin typeface="+mn-lt"/>
              </a:rPr>
            </a:br>
            <a:r>
              <a:rPr lang="en-US" sz="3600" b="1" dirty="0">
                <a:solidFill>
                  <a:srgbClr val="FFC001"/>
                </a:solidFill>
                <a:latin typeface="+mn-lt"/>
              </a:rPr>
              <a:t>OTHER PROGRAM COMPONENTS</a:t>
            </a:r>
            <a:endParaRPr lang="en-US" sz="4000" b="1" dirty="0">
              <a:solidFill>
                <a:srgbClr val="FFC001"/>
              </a:solidFill>
              <a:latin typeface="+mn-lt"/>
            </a:endParaRPr>
          </a:p>
        </p:txBody>
      </p:sp>
      <p:sp>
        <p:nvSpPr>
          <p:cNvPr id="6" name="TextBox 5">
            <a:extLst>
              <a:ext uri="{FF2B5EF4-FFF2-40B4-BE49-F238E27FC236}">
                <a16:creationId xmlns:a16="http://schemas.microsoft.com/office/drawing/2014/main" id="{31218BB1-E52A-4017-81A5-9881546FEF6B}"/>
              </a:ext>
            </a:extLst>
          </p:cNvPr>
          <p:cNvSpPr txBox="1"/>
          <p:nvPr/>
        </p:nvSpPr>
        <p:spPr>
          <a:xfrm>
            <a:off x="2792705" y="3765730"/>
            <a:ext cx="7926193" cy="954107"/>
          </a:xfrm>
          <a:prstGeom prst="rect">
            <a:avLst/>
          </a:prstGeom>
          <a:noFill/>
        </p:spPr>
        <p:txBody>
          <a:bodyPr wrap="square" rtlCol="0">
            <a:spAutoFit/>
          </a:bodyPr>
          <a:lstStyle/>
          <a:p>
            <a:r>
              <a:rPr lang="en-US" sz="2800" b="1" dirty="0"/>
              <a:t>SCHEDULING OF GAMES AND PRACTICE TIMES</a:t>
            </a:r>
          </a:p>
          <a:p>
            <a:pPr marL="342900" indent="-342900">
              <a:buFont typeface="Arial" panose="020B0604020202020204" pitchFamily="34" charset="0"/>
              <a:buChar char="•"/>
            </a:pPr>
            <a:r>
              <a:rPr lang="en-US" sz="2800" dirty="0"/>
              <a:t>Number of events, length of practices, time of day</a:t>
            </a:r>
          </a:p>
        </p:txBody>
      </p:sp>
      <p:sp>
        <p:nvSpPr>
          <p:cNvPr id="7" name="TextBox 6">
            <a:extLst>
              <a:ext uri="{FF2B5EF4-FFF2-40B4-BE49-F238E27FC236}">
                <a16:creationId xmlns:a16="http://schemas.microsoft.com/office/drawing/2014/main" id="{2C38A44F-D5B5-4DB0-9DB6-AA023BDA3348}"/>
              </a:ext>
            </a:extLst>
          </p:cNvPr>
          <p:cNvSpPr txBox="1"/>
          <p:nvPr/>
        </p:nvSpPr>
        <p:spPr>
          <a:xfrm>
            <a:off x="2792705" y="5192289"/>
            <a:ext cx="7926193" cy="954107"/>
          </a:xfrm>
          <a:prstGeom prst="rect">
            <a:avLst/>
          </a:prstGeom>
          <a:noFill/>
        </p:spPr>
        <p:txBody>
          <a:bodyPr wrap="square" rtlCol="0">
            <a:spAutoFit/>
          </a:bodyPr>
          <a:lstStyle/>
          <a:p>
            <a:r>
              <a:rPr lang="en-US" sz="2800" b="1" dirty="0"/>
              <a:t>COACHING </a:t>
            </a:r>
          </a:p>
          <a:p>
            <a:pPr marL="342900" indent="-342900">
              <a:buFont typeface="Arial" panose="020B0604020202020204" pitchFamily="34" charset="0"/>
              <a:buChar char="•"/>
            </a:pPr>
            <a:r>
              <a:rPr lang="en-US" sz="2800" dirty="0"/>
              <a:t>Opportunity to receive, assignment, compensation</a:t>
            </a:r>
          </a:p>
        </p:txBody>
      </p:sp>
      <p:sp>
        <p:nvSpPr>
          <p:cNvPr id="17" name="TextBox 16">
            <a:extLst>
              <a:ext uri="{FF2B5EF4-FFF2-40B4-BE49-F238E27FC236}">
                <a16:creationId xmlns:a16="http://schemas.microsoft.com/office/drawing/2014/main" id="{0ECC559D-EEF4-4899-AA25-DB4EC5FB0126}"/>
              </a:ext>
            </a:extLst>
          </p:cNvPr>
          <p:cNvSpPr txBox="1"/>
          <p:nvPr/>
        </p:nvSpPr>
        <p:spPr>
          <a:xfrm>
            <a:off x="2792705" y="2161950"/>
            <a:ext cx="7926193" cy="954107"/>
          </a:xfrm>
          <a:prstGeom prst="rect">
            <a:avLst/>
          </a:prstGeom>
          <a:noFill/>
        </p:spPr>
        <p:txBody>
          <a:bodyPr wrap="square" rtlCol="0">
            <a:spAutoFit/>
          </a:bodyPr>
          <a:lstStyle/>
          <a:p>
            <a:r>
              <a:rPr lang="en-US" sz="2800" b="1" dirty="0"/>
              <a:t>TRAVEL AND DAILY ALLOWANCE</a:t>
            </a:r>
          </a:p>
          <a:p>
            <a:pPr marL="342900" indent="-342900">
              <a:buFont typeface="Arial" panose="020B0604020202020204" pitchFamily="34" charset="0"/>
              <a:buChar char="•"/>
            </a:pPr>
            <a:r>
              <a:rPr lang="en-US" sz="2800" dirty="0"/>
              <a:t>Method, length of stay, per diem amounts</a:t>
            </a:r>
          </a:p>
        </p:txBody>
      </p:sp>
      <p:sp>
        <p:nvSpPr>
          <p:cNvPr id="18" name="Google Shape;6537;p63">
            <a:extLst>
              <a:ext uri="{FF2B5EF4-FFF2-40B4-BE49-F238E27FC236}">
                <a16:creationId xmlns:a16="http://schemas.microsoft.com/office/drawing/2014/main" id="{DDA28016-C8BE-4FF6-86B7-0E0E2E4EAD0A}"/>
              </a:ext>
            </a:extLst>
          </p:cNvPr>
          <p:cNvSpPr/>
          <p:nvPr/>
        </p:nvSpPr>
        <p:spPr>
          <a:xfrm>
            <a:off x="1534444" y="2362281"/>
            <a:ext cx="545355" cy="542698"/>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FFC0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Oval 18">
            <a:extLst>
              <a:ext uri="{FF2B5EF4-FFF2-40B4-BE49-F238E27FC236}">
                <a16:creationId xmlns:a16="http://schemas.microsoft.com/office/drawing/2014/main" id="{3744396F-1B6E-48AE-9F14-B77D24AEC580}"/>
              </a:ext>
            </a:extLst>
          </p:cNvPr>
          <p:cNvSpPr/>
          <p:nvPr/>
        </p:nvSpPr>
        <p:spPr>
          <a:xfrm>
            <a:off x="1273279" y="2086687"/>
            <a:ext cx="1063618" cy="1063618"/>
          </a:xfrm>
          <a:prstGeom prst="ellipse">
            <a:avLst/>
          </a:prstGeom>
          <a:noFill/>
          <a:ln w="508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oogle Shape;6605;p63">
            <a:extLst>
              <a:ext uri="{FF2B5EF4-FFF2-40B4-BE49-F238E27FC236}">
                <a16:creationId xmlns:a16="http://schemas.microsoft.com/office/drawing/2014/main" id="{C8132612-1E5A-4262-88C1-2281A24424BE}"/>
              </a:ext>
            </a:extLst>
          </p:cNvPr>
          <p:cNvGrpSpPr/>
          <p:nvPr/>
        </p:nvGrpSpPr>
        <p:grpSpPr>
          <a:xfrm>
            <a:off x="1526290" y="5440242"/>
            <a:ext cx="557595" cy="554836"/>
            <a:chOff x="-41893475" y="3584850"/>
            <a:chExt cx="318225" cy="316650"/>
          </a:xfrm>
          <a:solidFill>
            <a:srgbClr val="FFC001"/>
          </a:solidFill>
        </p:grpSpPr>
        <p:sp>
          <p:nvSpPr>
            <p:cNvPr id="9" name="Google Shape;6606;p63">
              <a:extLst>
                <a:ext uri="{FF2B5EF4-FFF2-40B4-BE49-F238E27FC236}">
                  <a16:creationId xmlns:a16="http://schemas.microsoft.com/office/drawing/2014/main" id="{29E09155-1A2E-42BC-94CB-A239C6466925}"/>
                </a:ext>
              </a:extLst>
            </p:cNvPr>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607;p63">
              <a:extLst>
                <a:ext uri="{FF2B5EF4-FFF2-40B4-BE49-F238E27FC236}">
                  <a16:creationId xmlns:a16="http://schemas.microsoft.com/office/drawing/2014/main" id="{6354404D-7ADF-4733-84CA-399F1D3A1F48}"/>
                </a:ext>
              </a:extLst>
            </p:cNvPr>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608;p63">
              <a:extLst>
                <a:ext uri="{FF2B5EF4-FFF2-40B4-BE49-F238E27FC236}">
                  <a16:creationId xmlns:a16="http://schemas.microsoft.com/office/drawing/2014/main" id="{81FA7387-D29C-4172-8240-E769D6555BB7}"/>
                </a:ext>
              </a:extLst>
            </p:cNvPr>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609;p63">
              <a:extLst>
                <a:ext uri="{FF2B5EF4-FFF2-40B4-BE49-F238E27FC236}">
                  <a16:creationId xmlns:a16="http://schemas.microsoft.com/office/drawing/2014/main" id="{60463CCF-CBC7-49DA-91C6-8FD085306F49}"/>
                </a:ext>
              </a:extLst>
            </p:cNvPr>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Oval 20">
            <a:extLst>
              <a:ext uri="{FF2B5EF4-FFF2-40B4-BE49-F238E27FC236}">
                <a16:creationId xmlns:a16="http://schemas.microsoft.com/office/drawing/2014/main" id="{0FB59393-AEB1-46E9-947B-20363A30D3FB}"/>
              </a:ext>
            </a:extLst>
          </p:cNvPr>
          <p:cNvSpPr/>
          <p:nvPr/>
        </p:nvSpPr>
        <p:spPr>
          <a:xfrm>
            <a:off x="1273279" y="5154589"/>
            <a:ext cx="1063618" cy="1063618"/>
          </a:xfrm>
          <a:prstGeom prst="ellipse">
            <a:avLst/>
          </a:prstGeom>
          <a:noFill/>
          <a:ln w="508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oogle Shape;9243;p69">
            <a:extLst>
              <a:ext uri="{FF2B5EF4-FFF2-40B4-BE49-F238E27FC236}">
                <a16:creationId xmlns:a16="http://schemas.microsoft.com/office/drawing/2014/main" id="{63E88C86-14C1-4CFF-99AA-7DFBAD6D31B4}"/>
              </a:ext>
            </a:extLst>
          </p:cNvPr>
          <p:cNvGrpSpPr/>
          <p:nvPr/>
        </p:nvGrpSpPr>
        <p:grpSpPr>
          <a:xfrm>
            <a:off x="1557038" y="3961602"/>
            <a:ext cx="544165" cy="542698"/>
            <a:chOff x="3859600" y="3591950"/>
            <a:chExt cx="296975" cy="296175"/>
          </a:xfrm>
          <a:solidFill>
            <a:srgbClr val="FFC001"/>
          </a:solidFill>
        </p:grpSpPr>
        <p:sp>
          <p:nvSpPr>
            <p:cNvPr id="14" name="Google Shape;9244;p69">
              <a:extLst>
                <a:ext uri="{FF2B5EF4-FFF2-40B4-BE49-F238E27FC236}">
                  <a16:creationId xmlns:a16="http://schemas.microsoft.com/office/drawing/2014/main" id="{C5070DF4-0F91-44A5-BBA2-328BAD098EB2}"/>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45;p69">
              <a:extLst>
                <a:ext uri="{FF2B5EF4-FFF2-40B4-BE49-F238E27FC236}">
                  <a16:creationId xmlns:a16="http://schemas.microsoft.com/office/drawing/2014/main" id="{B2820E7A-CE8C-4BF7-B8D3-0A52D90836BC}"/>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9246;p69">
              <a:extLst>
                <a:ext uri="{FF2B5EF4-FFF2-40B4-BE49-F238E27FC236}">
                  <a16:creationId xmlns:a16="http://schemas.microsoft.com/office/drawing/2014/main" id="{C6B7651B-3892-4F08-9AAC-E466A630D01C}"/>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 name="Oval 21">
            <a:extLst>
              <a:ext uri="{FF2B5EF4-FFF2-40B4-BE49-F238E27FC236}">
                <a16:creationId xmlns:a16="http://schemas.microsoft.com/office/drawing/2014/main" id="{A89A7B45-DA7F-4277-9E3D-E32011CC82A1}"/>
              </a:ext>
            </a:extLst>
          </p:cNvPr>
          <p:cNvSpPr/>
          <p:nvPr/>
        </p:nvSpPr>
        <p:spPr>
          <a:xfrm>
            <a:off x="1273279" y="3658130"/>
            <a:ext cx="1063618" cy="1063618"/>
          </a:xfrm>
          <a:prstGeom prst="ellipse">
            <a:avLst/>
          </a:prstGeom>
          <a:noFill/>
          <a:ln w="508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50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510B5-7F49-5D46-A8A1-BC71305EB96A}"/>
              </a:ext>
            </a:extLst>
          </p:cNvPr>
          <p:cNvSpPr>
            <a:spLocks noGrp="1"/>
          </p:cNvSpPr>
          <p:nvPr>
            <p:ph type="title"/>
          </p:nvPr>
        </p:nvSpPr>
        <p:spPr>
          <a:xfrm>
            <a:off x="558800" y="2857500"/>
            <a:ext cx="11074400" cy="1143000"/>
          </a:xfrm>
        </p:spPr>
        <p:txBody>
          <a:bodyPr>
            <a:normAutofit fontScale="90000"/>
          </a:bodyPr>
          <a:lstStyle/>
          <a:p>
            <a:pPr algn="ctr"/>
            <a:r>
              <a:rPr lang="en-US" dirty="0"/>
              <a:t>What about Student Athlete Discipline and Title IX? </a:t>
            </a:r>
            <a:br>
              <a:rPr lang="en-US" dirty="0"/>
            </a:br>
            <a:r>
              <a:rPr lang="en-US" dirty="0"/>
              <a:t>Does the Discipline have to be equal? </a:t>
            </a:r>
          </a:p>
        </p:txBody>
      </p:sp>
    </p:spTree>
    <p:extLst>
      <p:ext uri="{BB962C8B-B14F-4D97-AF65-F5344CB8AC3E}">
        <p14:creationId xmlns:p14="http://schemas.microsoft.com/office/powerpoint/2010/main" val="358009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4735-1A30-44EC-85FD-4B0C0AA39450}"/>
              </a:ext>
            </a:extLst>
          </p:cNvPr>
          <p:cNvSpPr>
            <a:spLocks noGrp="1"/>
          </p:cNvSpPr>
          <p:nvPr>
            <p:ph type="title"/>
          </p:nvPr>
        </p:nvSpPr>
        <p:spPr>
          <a:xfrm>
            <a:off x="609600" y="303036"/>
            <a:ext cx="10972800" cy="1143000"/>
          </a:xfrm>
        </p:spPr>
        <p:txBody>
          <a:bodyPr>
            <a:normAutofit fontScale="90000"/>
          </a:bodyPr>
          <a:lstStyle/>
          <a:p>
            <a:pPr algn="ctr"/>
            <a:r>
              <a:rPr lang="en-US" i="1" dirty="0"/>
              <a:t>Gruver v. Louisiana State University </a:t>
            </a:r>
            <a:r>
              <a:rPr lang="en-US" dirty="0"/>
              <a:t/>
            </a:r>
            <a:br>
              <a:rPr lang="en-US" dirty="0"/>
            </a:br>
            <a:r>
              <a:rPr lang="en-US" dirty="0"/>
              <a:t>July 2019</a:t>
            </a:r>
          </a:p>
        </p:txBody>
      </p:sp>
      <p:sp>
        <p:nvSpPr>
          <p:cNvPr id="8" name="Content Placeholder 7">
            <a:extLst>
              <a:ext uri="{FF2B5EF4-FFF2-40B4-BE49-F238E27FC236}">
                <a16:creationId xmlns:a16="http://schemas.microsoft.com/office/drawing/2014/main" id="{73C18639-39A8-4A3D-B966-F7ECF98F0CDD}"/>
              </a:ext>
            </a:extLst>
          </p:cNvPr>
          <p:cNvSpPr>
            <a:spLocks noGrp="1"/>
          </p:cNvSpPr>
          <p:nvPr>
            <p:ph sz="half" idx="1"/>
          </p:nvPr>
        </p:nvSpPr>
        <p:spPr>
          <a:xfrm>
            <a:off x="110490" y="1847088"/>
            <a:ext cx="5384800" cy="4434840"/>
          </a:xfrm>
        </p:spPr>
        <p:txBody>
          <a:bodyPr>
            <a:normAutofit/>
          </a:bodyPr>
          <a:lstStyle/>
          <a:p>
            <a:pPr algn="just"/>
            <a:r>
              <a:rPr lang="en-US" sz="1600" dirty="0">
                <a:latin typeface="Times New Roman" panose="02020603050405020304" pitchFamily="18" charset="0"/>
                <a:cs typeface="Times New Roman" panose="02020603050405020304" pitchFamily="18" charset="0"/>
              </a:rPr>
              <a:t>An unorthodox and potentially precedent-setting lawsuit against Louisiana State University alleges officials ignore fraternity hazing but protect sororities.</a:t>
            </a:r>
          </a:p>
          <a:p>
            <a:pPr algn="just"/>
            <a:r>
              <a:rPr lang="en-US" sz="1600" dirty="0">
                <a:latin typeface="Times New Roman" panose="02020603050405020304" pitchFamily="18" charset="0"/>
                <a:cs typeface="Times New Roman" panose="02020603050405020304" pitchFamily="18" charset="0"/>
              </a:rPr>
              <a:t>Max Gruver -- an 18-year-old who died in 2017 after being forced to chug hard liquor during fraternity hazing ritual– parents alleged school’s practice violated Title IX.</a:t>
            </a:r>
          </a:p>
          <a:p>
            <a:pPr algn="just"/>
            <a:r>
              <a:rPr lang="en-US" sz="1600" b="0" i="0" dirty="0">
                <a:solidFill>
                  <a:srgbClr val="000000"/>
                </a:solidFill>
                <a:effectLst/>
                <a:latin typeface="Times New Roman" panose="02020603050405020304" pitchFamily="18" charset="0"/>
                <a:cs typeface="Times New Roman" panose="02020603050405020304" pitchFamily="18" charset="0"/>
              </a:rPr>
              <a:t>Contended that because the university has essentially protected sorority members by limiting hazing among them, it has violated Title IX by </a:t>
            </a:r>
            <a:r>
              <a:rPr lang="en-US" sz="1600" b="1" i="0" u="sng" dirty="0">
                <a:solidFill>
                  <a:srgbClr val="000000"/>
                </a:solidFill>
                <a:effectLst/>
                <a:latin typeface="Times New Roman" panose="02020603050405020304" pitchFamily="18" charset="0"/>
                <a:cs typeface="Times New Roman" panose="02020603050405020304" pitchFamily="18" charset="0"/>
              </a:rPr>
              <a:t>not</a:t>
            </a:r>
            <a:r>
              <a:rPr lang="en-US" sz="1600" b="0" i="0" dirty="0">
                <a:solidFill>
                  <a:srgbClr val="000000"/>
                </a:solidFill>
                <a:effectLst/>
                <a:latin typeface="Times New Roman" panose="02020603050405020304" pitchFamily="18" charset="0"/>
                <a:cs typeface="Times New Roman" panose="02020603050405020304" pitchFamily="18" charset="0"/>
              </a:rPr>
              <a:t> doing the same for fraternities.</a:t>
            </a: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The parents' argument is that fraternity members and pledges at the state's flagship institution are far more at risk than their sorority counterparts because the university disregarded the dangerous and sometimes fatal hazing activities that occur among men in Greek life and cracked down on the women more severely.</a:t>
            </a:r>
          </a:p>
        </p:txBody>
      </p:sp>
      <p:pic>
        <p:nvPicPr>
          <p:cNvPr id="1026" name="Picture 2">
            <a:extLst>
              <a:ext uri="{FF2B5EF4-FFF2-40B4-BE49-F238E27FC236}">
                <a16:creationId xmlns:a16="http://schemas.microsoft.com/office/drawing/2014/main" id="{2ABB7B6E-B46A-40F6-9FB4-B553ECD5A98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732520" y="5401246"/>
            <a:ext cx="962161" cy="13470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DDCD957-A94C-4B92-8A49-A48C2C467109}"/>
              </a:ext>
            </a:extLst>
          </p:cNvPr>
          <p:cNvSpPr txBox="1"/>
          <p:nvPr/>
        </p:nvSpPr>
        <p:spPr>
          <a:xfrm>
            <a:off x="5923026" y="1847088"/>
            <a:ext cx="6158484" cy="4339650"/>
          </a:xfrm>
          <a:prstGeom prst="rect">
            <a:avLst/>
          </a:prstGeom>
          <a:noFill/>
        </p:spPr>
        <p:txBody>
          <a:bodyPr wrap="square">
            <a:spAutoFit/>
          </a:bodyPr>
          <a:lstStyle/>
          <a:p>
            <a:pPr marL="285750" indent="-285750" algn="just">
              <a:buClr>
                <a:schemeClr val="accent3"/>
              </a:buClr>
              <a:buSzPct val="124000"/>
              <a:buFont typeface="Arial" panose="020B0604020202020204" pitchFamily="34" charset="0"/>
              <a:buChar char="•"/>
            </a:pPr>
            <a:r>
              <a:rPr lang="en-US" sz="1600" b="0" i="0" dirty="0">
                <a:solidFill>
                  <a:srgbClr val="212121"/>
                </a:solidFill>
                <a:effectLst/>
                <a:latin typeface="Times New Roman" panose="02020603050405020304" pitchFamily="18" charset="0"/>
                <a:cs typeface="Times New Roman" panose="02020603050405020304" pitchFamily="18" charset="0"/>
              </a:rPr>
              <a:t>“[u]</a:t>
            </a:r>
            <a:r>
              <a:rPr lang="en-US" sz="1600" b="0" i="0" dirty="0" err="1">
                <a:solidFill>
                  <a:srgbClr val="212121"/>
                </a:solidFill>
                <a:effectLst/>
                <a:latin typeface="Times New Roman" panose="02020603050405020304" pitchFamily="18" charset="0"/>
                <a:cs typeface="Times New Roman" panose="02020603050405020304" pitchFamily="18" charset="0"/>
              </a:rPr>
              <a:t>nlike</a:t>
            </a:r>
            <a:r>
              <a:rPr lang="en-US" sz="1600" b="0" i="0" dirty="0">
                <a:solidFill>
                  <a:srgbClr val="212121"/>
                </a:solidFill>
                <a:effectLst/>
                <a:latin typeface="Times New Roman" panose="02020603050405020304" pitchFamily="18" charset="0"/>
                <a:cs typeface="Times New Roman" panose="02020603050405020304" pitchFamily="18" charset="0"/>
              </a:rPr>
              <a:t> LSU fraternities, LSU sororities, which restrict membership to female students, do </a:t>
            </a:r>
            <a:r>
              <a:rPr lang="en-US" sz="1600" b="0" i="0" u="sng" dirty="0">
                <a:solidFill>
                  <a:srgbClr val="212121"/>
                </a:solidFill>
                <a:effectLst/>
                <a:latin typeface="Times New Roman" panose="02020603050405020304" pitchFamily="18" charset="0"/>
                <a:cs typeface="Times New Roman" panose="02020603050405020304" pitchFamily="18" charset="0"/>
              </a:rPr>
              <a:t>not</a:t>
            </a:r>
            <a:r>
              <a:rPr lang="en-US" sz="1600" b="0" i="0" dirty="0">
                <a:solidFill>
                  <a:srgbClr val="212121"/>
                </a:solidFill>
                <a:effectLst/>
                <a:latin typeface="Times New Roman" panose="02020603050405020304" pitchFamily="18" charset="0"/>
                <a:cs typeface="Times New Roman" panose="02020603050405020304" pitchFamily="18" charset="0"/>
              </a:rPr>
              <a:t> have a culture or long-documented history of dangerous hazing and misconduct,” and “when LSU has received reports of hazing at its sororities, the sanctions LSU has imposed on the sororities have been significantly greater in length and degree than sanctions LSU generally imposes on fraternities for comparable misconduct.”</a:t>
            </a:r>
          </a:p>
          <a:p>
            <a:pPr marL="285750" indent="-285750" algn="just">
              <a:buClr>
                <a:schemeClr val="accent3"/>
              </a:buClr>
              <a:buSzPct val="124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“Plaintiffs allege LSU has a policy of treating sorority hazing complaints more harshly than fraternity complaints. Plaintiffs further argue that, because this practice is grounded in outdated stereotypes of men, it is intentional discrimination that forces males to seek benefits of Greek Life with greater risk of injury.”</a:t>
            </a:r>
          </a:p>
          <a:p>
            <a:pPr marL="285750" indent="-285750">
              <a:buClr>
                <a:schemeClr val="accent3"/>
              </a:buClr>
              <a:buSzPct val="124000"/>
              <a:buFont typeface="Arial" panose="020B0604020202020204" pitchFamily="34" charset="0"/>
              <a:buChar char="•"/>
            </a:pPr>
            <a:r>
              <a:rPr lang="en-US" sz="1600" b="0" i="0" dirty="0">
                <a:solidFill>
                  <a:srgbClr val="212121"/>
                </a:solidFill>
                <a:effectLst/>
                <a:latin typeface="Times New Roman" panose="02020603050405020304" pitchFamily="18" charset="0"/>
                <a:cs typeface="Times New Roman" panose="02020603050405020304" pitchFamily="18" charset="0"/>
              </a:rPr>
              <a:t>“Plaintiffs' Title IX claim in this case is unquestionably based on LSU's alleged policy of intentional discrimination on the basis of sex.”</a:t>
            </a:r>
          </a:p>
          <a:p>
            <a:pPr algn="just"/>
            <a:endParaRPr lang="en-US" dirty="0"/>
          </a:p>
          <a:p>
            <a:pPr algn="just"/>
            <a:endParaRPr lang="en-US" dirty="0"/>
          </a:p>
        </p:txBody>
      </p:sp>
    </p:spTree>
    <p:extLst>
      <p:ext uri="{BB962C8B-B14F-4D97-AF65-F5344CB8AC3E}">
        <p14:creationId xmlns:p14="http://schemas.microsoft.com/office/powerpoint/2010/main" val="326367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8BF8-9159-47CC-BD27-6191F2AC7561}"/>
              </a:ext>
            </a:extLst>
          </p:cNvPr>
          <p:cNvSpPr>
            <a:spLocks noGrp="1"/>
          </p:cNvSpPr>
          <p:nvPr>
            <p:ph type="title"/>
          </p:nvPr>
        </p:nvSpPr>
        <p:spPr/>
        <p:txBody>
          <a:bodyPr>
            <a:normAutofit fontScale="90000"/>
          </a:bodyPr>
          <a:lstStyle/>
          <a:p>
            <a:pPr algn="ctr"/>
            <a:r>
              <a:rPr lang="en-US" i="1" dirty="0"/>
              <a:t>Lozano v. Baylor University</a:t>
            </a:r>
            <a:r>
              <a:rPr lang="en-US" dirty="0"/>
              <a:t/>
            </a:r>
            <a:br>
              <a:rPr lang="en-US" dirty="0"/>
            </a:br>
            <a:r>
              <a:rPr lang="en-US" dirty="0"/>
              <a:t>September 2019</a:t>
            </a:r>
          </a:p>
        </p:txBody>
      </p:sp>
      <p:sp>
        <p:nvSpPr>
          <p:cNvPr id="3" name="Content Placeholder 2">
            <a:extLst>
              <a:ext uri="{FF2B5EF4-FFF2-40B4-BE49-F238E27FC236}">
                <a16:creationId xmlns:a16="http://schemas.microsoft.com/office/drawing/2014/main" id="{44357CB1-8CD8-4E4C-86BE-991337F15F2E}"/>
              </a:ext>
            </a:extLst>
          </p:cNvPr>
          <p:cNvSpPr>
            <a:spLocks noGrp="1"/>
          </p:cNvSpPr>
          <p:nvPr>
            <p:ph idx="1"/>
          </p:nvPr>
        </p:nvSpPr>
        <p:spPr/>
        <p:txBody>
          <a:bodyPr>
            <a:normAutofit fontScale="92500" lnSpcReduction="20000"/>
          </a:bodyPr>
          <a:lstStyle/>
          <a:p>
            <a:pPr algn="just"/>
            <a:r>
              <a:rPr lang="en-US" dirty="0"/>
              <a:t>Female Student allegedly physically assaulted by football player alleged that university’s selective enforcement of reports of domestic abuse and sexual assault created heightened risk of assault which subjected her to a sexually discriminatory education environment under Title IX. </a:t>
            </a:r>
          </a:p>
          <a:p>
            <a:pPr algn="just"/>
            <a:r>
              <a:rPr lang="en-US" dirty="0"/>
              <a:t>Alleged that university had policy of no or little discipline of football players through separate system of discipline for football team that involved multiple coaches and administrators and insulated football players from appropriate disciplinary consequences, which posed a risk to campus safety and substantially increased risk that women would be assaulted by members of the football team. </a:t>
            </a:r>
          </a:p>
          <a:p>
            <a:pPr algn="just"/>
            <a:r>
              <a:rPr lang="en-US" dirty="0"/>
              <a:t>Baylor “reinforced the perception that rules applicable to other students are not applicable to football players” and thereby affirmatively increased the likelihood that Lozano, and other female students, would be assaulted by football players, who knew they were unlikely to face any repercussions from their actions.” </a:t>
            </a:r>
          </a:p>
        </p:txBody>
      </p:sp>
    </p:spTree>
    <p:extLst>
      <p:ext uri="{BB962C8B-B14F-4D97-AF65-F5344CB8AC3E}">
        <p14:creationId xmlns:p14="http://schemas.microsoft.com/office/powerpoint/2010/main" val="163053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B8A4-51B0-654B-83EA-30EEF3F0424F}"/>
              </a:ext>
            </a:extLst>
          </p:cNvPr>
          <p:cNvSpPr>
            <a:spLocks noGrp="1"/>
          </p:cNvSpPr>
          <p:nvPr>
            <p:ph type="title"/>
          </p:nvPr>
        </p:nvSpPr>
        <p:spPr/>
        <p:txBody>
          <a:bodyPr>
            <a:normAutofit fontScale="90000"/>
          </a:bodyPr>
          <a:lstStyle/>
          <a:p>
            <a:pPr algn="ctr"/>
            <a:r>
              <a:rPr lang="en-US" i="1" dirty="0"/>
              <a:t>Lozano v. Baylor University</a:t>
            </a:r>
            <a:r>
              <a:rPr lang="en-US" dirty="0"/>
              <a:t/>
            </a:r>
            <a:br>
              <a:rPr lang="en-US" dirty="0"/>
            </a:br>
            <a:r>
              <a:rPr lang="en-US" dirty="0"/>
              <a:t>September 2019</a:t>
            </a:r>
          </a:p>
        </p:txBody>
      </p:sp>
      <p:sp>
        <p:nvSpPr>
          <p:cNvPr id="3" name="Content Placeholder 2">
            <a:extLst>
              <a:ext uri="{FF2B5EF4-FFF2-40B4-BE49-F238E27FC236}">
                <a16:creationId xmlns:a16="http://schemas.microsoft.com/office/drawing/2014/main" id="{47DD1377-D8B3-964E-A452-E9FA158B9ECC}"/>
              </a:ext>
            </a:extLst>
          </p:cNvPr>
          <p:cNvSpPr>
            <a:spLocks noGrp="1"/>
          </p:cNvSpPr>
          <p:nvPr>
            <p:ph idx="1"/>
          </p:nvPr>
        </p:nvSpPr>
        <p:spPr/>
        <p:txBody>
          <a:bodyPr>
            <a:normAutofit lnSpcReduction="10000"/>
          </a:bodyPr>
          <a:lstStyle/>
          <a:p>
            <a:pPr algn="just"/>
            <a:r>
              <a:rPr lang="en-US" dirty="0"/>
              <a:t>Cited to </a:t>
            </a:r>
            <a:r>
              <a:rPr lang="en-US" i="1" dirty="0"/>
              <a:t>Gruver </a:t>
            </a:r>
            <a:r>
              <a:rPr lang="en-US" dirty="0"/>
              <a:t>and finding that Title IX claims are plausible based on selective enforcement of school disciplinary rules based on gender stereotypes. </a:t>
            </a:r>
          </a:p>
          <a:p>
            <a:pPr algn="just"/>
            <a:r>
              <a:rPr lang="en-US" dirty="0"/>
              <a:t>Cited to </a:t>
            </a:r>
            <a:r>
              <a:rPr lang="en-US" i="1" dirty="0"/>
              <a:t>J.H. v. Sch. Town of Munster </a:t>
            </a:r>
            <a:r>
              <a:rPr lang="en-US" dirty="0"/>
              <a:t>(Indiana case) where it was alleged that school purposefully ignored complaints of hazing in male swimming program based on gender stereotypes, for example, that “boys will be boys.”</a:t>
            </a:r>
          </a:p>
          <a:p>
            <a:pPr marL="0" indent="0" algn="just">
              <a:buNone/>
            </a:pPr>
            <a:endParaRPr lang="en-US" dirty="0"/>
          </a:p>
          <a:p>
            <a:pPr algn="just"/>
            <a:r>
              <a:rPr lang="en-US" sz="3200" dirty="0"/>
              <a:t>The question is whether a school “intended to treat [students] differently on the basis of their sex.” </a:t>
            </a:r>
          </a:p>
          <a:p>
            <a:endParaRPr lang="en-US" dirty="0"/>
          </a:p>
        </p:txBody>
      </p:sp>
    </p:spTree>
    <p:extLst>
      <p:ext uri="{BB962C8B-B14F-4D97-AF65-F5344CB8AC3E}">
        <p14:creationId xmlns:p14="http://schemas.microsoft.com/office/powerpoint/2010/main" val="304118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510B5-7F49-5D46-A8A1-BC71305EB96A}"/>
              </a:ext>
            </a:extLst>
          </p:cNvPr>
          <p:cNvSpPr>
            <a:spLocks noGrp="1"/>
          </p:cNvSpPr>
          <p:nvPr>
            <p:ph type="title"/>
          </p:nvPr>
        </p:nvSpPr>
        <p:spPr>
          <a:xfrm>
            <a:off x="446505" y="3771900"/>
            <a:ext cx="11074400" cy="1143000"/>
          </a:xfrm>
        </p:spPr>
        <p:txBody>
          <a:bodyPr>
            <a:normAutofit fontScale="90000"/>
          </a:bodyPr>
          <a:lstStyle/>
          <a:p>
            <a:pPr algn="ctr"/>
            <a:r>
              <a:rPr lang="en-US" dirty="0"/>
              <a:t>What about Student Athlete Discipline and Title IX? </a:t>
            </a:r>
            <a:br>
              <a:rPr lang="en-US" dirty="0"/>
            </a:br>
            <a:r>
              <a:rPr lang="en-US" dirty="0"/>
              <a:t>Does the Discipline have to be equal?</a:t>
            </a:r>
            <a:br>
              <a:rPr lang="en-US" dirty="0"/>
            </a:br>
            <a:r>
              <a:rPr lang="en-US" dirty="0"/>
              <a:t/>
            </a:r>
            <a:br>
              <a:rPr lang="en-US" dirty="0"/>
            </a:br>
            <a:r>
              <a:rPr lang="en-US" dirty="0"/>
              <a:t>MAYBE….! </a:t>
            </a:r>
          </a:p>
        </p:txBody>
      </p:sp>
    </p:spTree>
    <p:extLst>
      <p:ext uri="{BB962C8B-B14F-4D97-AF65-F5344CB8AC3E}">
        <p14:creationId xmlns:p14="http://schemas.microsoft.com/office/powerpoint/2010/main" val="313686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206800-0C36-4019-9AD9-CD6CBD5B5165}"/>
              </a:ext>
            </a:extLst>
          </p:cNvPr>
          <p:cNvSpPr>
            <a:spLocks noGrp="1"/>
          </p:cNvSpPr>
          <p:nvPr>
            <p:ph type="ctrTitle"/>
          </p:nvPr>
        </p:nvSpPr>
        <p:spPr/>
        <p:txBody>
          <a:bodyPr>
            <a:normAutofit fontScale="90000"/>
          </a:bodyPr>
          <a:lstStyle/>
          <a:p>
            <a:pPr algn="ctr"/>
            <a:r>
              <a:rPr lang="en-US" dirty="0"/>
              <a:t/>
            </a:r>
            <a:br>
              <a:rPr lang="en-US" dirty="0"/>
            </a:br>
            <a:r>
              <a:rPr lang="en-US" dirty="0"/>
              <a:t>New Title IX Regulations:</a:t>
            </a:r>
            <a:br>
              <a:rPr lang="en-US" dirty="0"/>
            </a:br>
            <a:r>
              <a:rPr lang="en-US" dirty="0"/>
              <a:t>Teacher on Student </a:t>
            </a:r>
            <a:br>
              <a:rPr lang="en-US" dirty="0"/>
            </a:br>
            <a:r>
              <a:rPr lang="en-US" dirty="0"/>
              <a:t>Student on Student </a:t>
            </a:r>
            <a:br>
              <a:rPr lang="en-US" dirty="0"/>
            </a:br>
            <a:endParaRPr lang="en-US" dirty="0"/>
          </a:p>
        </p:txBody>
      </p:sp>
      <p:sp>
        <p:nvSpPr>
          <p:cNvPr id="2" name="Subtitle 1">
            <a:extLst>
              <a:ext uri="{FF2B5EF4-FFF2-40B4-BE49-F238E27FC236}">
                <a16:creationId xmlns:a16="http://schemas.microsoft.com/office/drawing/2014/main" id="{D7EFF5B4-6A3F-404A-887D-09ADF074EA60}"/>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BBD27889-3B92-4E99-91E1-079BD459035C}"/>
              </a:ext>
            </a:extLst>
          </p:cNvPr>
          <p:cNvPicPr>
            <a:picLocks noChangeAspect="1"/>
          </p:cNvPicPr>
          <p:nvPr/>
        </p:nvPicPr>
        <p:blipFill>
          <a:blip r:embed="rId2"/>
          <a:stretch>
            <a:fillRect/>
          </a:stretch>
        </p:blipFill>
        <p:spPr>
          <a:xfrm>
            <a:off x="0" y="3228536"/>
            <a:ext cx="12192000" cy="2819221"/>
          </a:xfrm>
          <a:prstGeom prst="rect">
            <a:avLst/>
          </a:prstGeom>
        </p:spPr>
      </p:pic>
    </p:spTree>
    <p:extLst>
      <p:ext uri="{BB962C8B-B14F-4D97-AF65-F5344CB8AC3E}">
        <p14:creationId xmlns:p14="http://schemas.microsoft.com/office/powerpoint/2010/main" val="265126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609601"/>
            <a:ext cx="8534400" cy="2585323"/>
          </a:xfrm>
          <a:prstGeom prst="rect">
            <a:avLst/>
          </a:prstGeom>
        </p:spPr>
        <p:txBody>
          <a:bodyPr wrap="square">
            <a:spAutoFit/>
          </a:bodyPr>
          <a:lstStyle/>
          <a:p>
            <a:pPr algn="ctr"/>
            <a:r>
              <a:rPr lang="en-US" sz="3600" b="1" dirty="0">
                <a:solidFill>
                  <a:srgbClr val="FFFFFF"/>
                </a:solidFill>
                <a:latin typeface="SegoeUI-Bold"/>
              </a:rPr>
              <a:t>Agenda</a:t>
            </a:r>
          </a:p>
          <a:p>
            <a:endParaRPr lang="en-US" dirty="0">
              <a:solidFill>
                <a:srgbClr val="FFFFFF"/>
              </a:solidFill>
              <a:latin typeface="ArialMT"/>
            </a:endParaRPr>
          </a:p>
          <a:p>
            <a:pPr marL="285750" indent="-285750">
              <a:buFont typeface="Arial" panose="020B0604020202020204" pitchFamily="34" charset="0"/>
              <a:buChar char="•"/>
            </a:pPr>
            <a:r>
              <a:rPr lang="en-US" b="1" dirty="0">
                <a:solidFill>
                  <a:srgbClr val="FFFFFF"/>
                </a:solidFill>
                <a:latin typeface="SegoeUI-Bold"/>
              </a:rPr>
              <a:t>Overview and Background</a:t>
            </a:r>
          </a:p>
          <a:p>
            <a:pPr marL="285750" indent="-285750">
              <a:buFont typeface="Arial" panose="020B0604020202020204" pitchFamily="34" charset="0"/>
              <a:buChar char="•"/>
            </a:pPr>
            <a:r>
              <a:rPr lang="en-US" b="1" dirty="0">
                <a:solidFill>
                  <a:srgbClr val="FFFFFF"/>
                </a:solidFill>
                <a:latin typeface="SegoeUI-Bold"/>
              </a:rPr>
              <a:t>Key Terminology,</a:t>
            </a:r>
          </a:p>
          <a:p>
            <a:pPr marL="285750" indent="-285750">
              <a:buFont typeface="Arial" panose="020B0604020202020204" pitchFamily="34" charset="0"/>
              <a:buChar char="•"/>
            </a:pPr>
            <a:r>
              <a:rPr lang="en-US" b="1" dirty="0">
                <a:solidFill>
                  <a:srgbClr val="FFFFFF"/>
                </a:solidFill>
                <a:latin typeface="SegoeUI-Bold"/>
              </a:rPr>
              <a:t>Rules and Grievance Process</a:t>
            </a:r>
          </a:p>
          <a:p>
            <a:pPr marL="285750" indent="-285750">
              <a:buFont typeface="Arial" panose="020B0604020202020204" pitchFamily="34" charset="0"/>
              <a:buChar char="•"/>
            </a:pPr>
            <a:r>
              <a:rPr lang="en-US" b="1" dirty="0">
                <a:solidFill>
                  <a:srgbClr val="FFFFFF"/>
                </a:solidFill>
                <a:latin typeface="SegoeUI-Bold"/>
              </a:rPr>
              <a:t>District and Employee Obligations </a:t>
            </a:r>
          </a:p>
          <a:p>
            <a:pPr marL="285750" indent="-285750">
              <a:buFont typeface="Arial" panose="020B0604020202020204" pitchFamily="34" charset="0"/>
              <a:buChar char="•"/>
            </a:pPr>
            <a:r>
              <a:rPr lang="en-US" b="1" dirty="0">
                <a:solidFill>
                  <a:srgbClr val="FFFFFF"/>
                </a:solidFill>
                <a:latin typeface="SegoeUI-Bold"/>
              </a:rPr>
              <a:t>Investigations </a:t>
            </a:r>
          </a:p>
          <a:p>
            <a:pPr marL="285750" indent="-285750">
              <a:buFont typeface="Arial" panose="020B0604020202020204" pitchFamily="34" charset="0"/>
              <a:buChar char="•"/>
            </a:pPr>
            <a:r>
              <a:rPr lang="en-US" b="1" dirty="0">
                <a:solidFill>
                  <a:srgbClr val="FFFFFF"/>
                </a:solidFill>
                <a:latin typeface="SegoeUI-Bold"/>
              </a:rPr>
              <a:t>Takeaways</a:t>
            </a:r>
            <a:endParaRPr lang="en-US" dirty="0">
              <a:solidFill>
                <a:prstClr val="black"/>
              </a:solidFill>
              <a:latin typeface="Constantia"/>
            </a:endParaRPr>
          </a:p>
        </p:txBody>
      </p:sp>
      <p:sp>
        <p:nvSpPr>
          <p:cNvPr id="5" name="TextBox 4">
            <a:extLst>
              <a:ext uri="{FF2B5EF4-FFF2-40B4-BE49-F238E27FC236}">
                <a16:creationId xmlns:a16="http://schemas.microsoft.com/office/drawing/2014/main" id="{33EB8825-F198-4046-BF8F-88A411948D6A}"/>
              </a:ext>
            </a:extLst>
          </p:cNvPr>
          <p:cNvSpPr txBox="1"/>
          <p:nvPr/>
        </p:nvSpPr>
        <p:spPr>
          <a:xfrm>
            <a:off x="2027207" y="1631752"/>
            <a:ext cx="7774519" cy="2677656"/>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SegoeUI-Bold"/>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SegoeUI-Bold"/>
                <a:ea typeface="+mn-ea"/>
                <a:cs typeface="+mn-cs"/>
              </a:rPr>
              <a:t>Title IX and Athletics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SegoeUI-Bold"/>
                <a:ea typeface="+mn-ea"/>
                <a:cs typeface="+mn-cs"/>
              </a:rPr>
              <a:t>Title IX Sexual Harassment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SegoeUI-Bold"/>
                <a:ea typeface="+mn-ea"/>
                <a:cs typeface="+mn-cs"/>
              </a:rPr>
              <a:t>Bullying and Hazing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SegoeUI-Bold"/>
              </a:rPr>
              <a:t>Takeaways</a:t>
            </a:r>
            <a:endParaRPr lang="en-US" sz="2800" dirty="0"/>
          </a:p>
        </p:txBody>
      </p:sp>
    </p:spTree>
    <p:extLst>
      <p:ext uri="{BB962C8B-B14F-4D97-AF65-F5344CB8AC3E}">
        <p14:creationId xmlns:p14="http://schemas.microsoft.com/office/powerpoint/2010/main" val="117938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08B5-8E97-4E51-B577-3AF8F158AF84}"/>
              </a:ext>
            </a:extLst>
          </p:cNvPr>
          <p:cNvSpPr>
            <a:spLocks noGrp="1"/>
          </p:cNvSpPr>
          <p:nvPr>
            <p:ph type="title"/>
          </p:nvPr>
        </p:nvSpPr>
        <p:spPr/>
        <p:txBody>
          <a:bodyPr>
            <a:normAutofit fontScale="90000"/>
          </a:bodyPr>
          <a:lstStyle/>
          <a:p>
            <a:pPr algn="ctr"/>
            <a:r>
              <a:rPr lang="en-US" dirty="0"/>
              <a:t>Discrimination= Treating People Differently</a:t>
            </a:r>
          </a:p>
        </p:txBody>
      </p:sp>
      <p:sp>
        <p:nvSpPr>
          <p:cNvPr id="3" name="Content Placeholder 2">
            <a:extLst>
              <a:ext uri="{FF2B5EF4-FFF2-40B4-BE49-F238E27FC236}">
                <a16:creationId xmlns:a16="http://schemas.microsoft.com/office/drawing/2014/main" id="{76CCBD72-EF10-4ED3-8A48-B9BC83A3F49B}"/>
              </a:ext>
            </a:extLst>
          </p:cNvPr>
          <p:cNvSpPr>
            <a:spLocks noGrp="1"/>
          </p:cNvSpPr>
          <p:nvPr>
            <p:ph idx="1"/>
          </p:nvPr>
        </p:nvSpPr>
        <p:spPr/>
        <p:txBody>
          <a:bodyPr/>
          <a:lstStyle/>
          <a:p>
            <a:pPr algn="just"/>
            <a:r>
              <a:rPr lang="en-US" dirty="0"/>
              <a:t>Discrimination is the act of treating people differently based on a protected characteristic (or stereotypes based on that characteristic) </a:t>
            </a:r>
          </a:p>
          <a:p>
            <a:pPr lvl="1" algn="just"/>
            <a:r>
              <a:rPr lang="en-US" dirty="0"/>
              <a:t>Focus on access to education opportunities, resources, programs, and activities </a:t>
            </a:r>
          </a:p>
          <a:p>
            <a:pPr lvl="1" algn="just"/>
            <a:r>
              <a:rPr lang="en-US" dirty="0"/>
              <a:t>Disparate treatment in the workplace/school </a:t>
            </a:r>
          </a:p>
          <a:p>
            <a:pPr lvl="1" algn="just"/>
            <a:r>
              <a:rPr lang="en-US" dirty="0"/>
              <a:t>Disparate impact claims (neutral policies that have discriminatory impacts</a:t>
            </a:r>
          </a:p>
        </p:txBody>
      </p:sp>
    </p:spTree>
    <p:extLst>
      <p:ext uri="{BB962C8B-B14F-4D97-AF65-F5344CB8AC3E}">
        <p14:creationId xmlns:p14="http://schemas.microsoft.com/office/powerpoint/2010/main" val="385245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B8EC-403D-491D-9A21-77E4A78E7168}"/>
              </a:ext>
            </a:extLst>
          </p:cNvPr>
          <p:cNvSpPr>
            <a:spLocks noGrp="1"/>
          </p:cNvSpPr>
          <p:nvPr>
            <p:ph type="title"/>
          </p:nvPr>
        </p:nvSpPr>
        <p:spPr>
          <a:xfrm>
            <a:off x="1828800" y="152400"/>
            <a:ext cx="8229600" cy="1143000"/>
          </a:xfrm>
        </p:spPr>
        <p:txBody>
          <a:bodyPr>
            <a:normAutofit fontScale="90000"/>
          </a:bodyPr>
          <a:lstStyle/>
          <a:p>
            <a:r>
              <a:rPr lang="en-US" dirty="0"/>
              <a:t>Common Types of Protected Traits</a:t>
            </a:r>
          </a:p>
        </p:txBody>
      </p:sp>
      <p:sp>
        <p:nvSpPr>
          <p:cNvPr id="3" name="Content Placeholder 2">
            <a:extLst>
              <a:ext uri="{FF2B5EF4-FFF2-40B4-BE49-F238E27FC236}">
                <a16:creationId xmlns:a16="http://schemas.microsoft.com/office/drawing/2014/main" id="{028802DB-4D35-401C-96D6-A14D082285F7}"/>
              </a:ext>
            </a:extLst>
          </p:cNvPr>
          <p:cNvSpPr>
            <a:spLocks noGrp="1"/>
          </p:cNvSpPr>
          <p:nvPr>
            <p:ph idx="1"/>
          </p:nvPr>
        </p:nvSpPr>
        <p:spPr/>
        <p:txBody>
          <a:bodyPr>
            <a:normAutofit fontScale="85000" lnSpcReduction="20000"/>
          </a:bodyPr>
          <a:lstStyle/>
          <a:p>
            <a:r>
              <a:rPr lang="en-US" dirty="0"/>
              <a:t>Race </a:t>
            </a:r>
          </a:p>
          <a:p>
            <a:r>
              <a:rPr lang="en-US" dirty="0"/>
              <a:t>Color </a:t>
            </a:r>
          </a:p>
          <a:p>
            <a:r>
              <a:rPr lang="en-US" dirty="0"/>
              <a:t>Religion </a:t>
            </a:r>
          </a:p>
          <a:p>
            <a:r>
              <a:rPr lang="en-US" dirty="0"/>
              <a:t>Sex (gender) </a:t>
            </a:r>
          </a:p>
          <a:p>
            <a:r>
              <a:rPr lang="en-US" dirty="0"/>
              <a:t>Military status </a:t>
            </a:r>
          </a:p>
          <a:p>
            <a:r>
              <a:rPr lang="en-US" dirty="0"/>
              <a:t>National origin</a:t>
            </a:r>
          </a:p>
          <a:p>
            <a:r>
              <a:rPr lang="en-US" dirty="0"/>
              <a:t>Disability  </a:t>
            </a:r>
          </a:p>
          <a:p>
            <a:r>
              <a:rPr lang="en-US" dirty="0"/>
              <a:t>Age </a:t>
            </a:r>
          </a:p>
          <a:p>
            <a:r>
              <a:rPr lang="en-US" dirty="0"/>
              <a:t>Ancestry </a:t>
            </a:r>
          </a:p>
          <a:p>
            <a:r>
              <a:rPr lang="en-US" dirty="0"/>
              <a:t>Marital status </a:t>
            </a:r>
          </a:p>
          <a:p>
            <a:r>
              <a:rPr lang="en-US" dirty="0"/>
              <a:t>Pregnancy </a:t>
            </a:r>
          </a:p>
          <a:p>
            <a:r>
              <a:rPr lang="en-US" dirty="0"/>
              <a:t>Genetic information</a:t>
            </a:r>
          </a:p>
        </p:txBody>
      </p:sp>
    </p:spTree>
    <p:extLst>
      <p:ext uri="{BB962C8B-B14F-4D97-AF65-F5344CB8AC3E}">
        <p14:creationId xmlns:p14="http://schemas.microsoft.com/office/powerpoint/2010/main" val="516986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70EB-90E0-4407-8B2A-0780973AC458}"/>
              </a:ext>
            </a:extLst>
          </p:cNvPr>
          <p:cNvSpPr>
            <a:spLocks noGrp="1"/>
          </p:cNvSpPr>
          <p:nvPr>
            <p:ph type="title"/>
          </p:nvPr>
        </p:nvSpPr>
        <p:spPr/>
        <p:txBody>
          <a:bodyPr>
            <a:normAutofit/>
          </a:bodyPr>
          <a:lstStyle/>
          <a:p>
            <a:r>
              <a:rPr lang="en-US" dirty="0"/>
              <a:t>Sex Discrimination and Harassment</a:t>
            </a:r>
          </a:p>
        </p:txBody>
      </p:sp>
      <p:sp>
        <p:nvSpPr>
          <p:cNvPr id="3" name="Content Placeholder 2">
            <a:extLst>
              <a:ext uri="{FF2B5EF4-FFF2-40B4-BE49-F238E27FC236}">
                <a16:creationId xmlns:a16="http://schemas.microsoft.com/office/drawing/2014/main" id="{1719A1DE-39F2-4BA0-BBB8-186F25B2DE8F}"/>
              </a:ext>
            </a:extLst>
          </p:cNvPr>
          <p:cNvSpPr>
            <a:spLocks noGrp="1"/>
          </p:cNvSpPr>
          <p:nvPr>
            <p:ph idx="1"/>
          </p:nvPr>
        </p:nvSpPr>
        <p:spPr/>
        <p:txBody>
          <a:bodyPr/>
          <a:lstStyle/>
          <a:p>
            <a:r>
              <a:rPr lang="en-US" dirty="0"/>
              <a:t>Title IX</a:t>
            </a:r>
          </a:p>
          <a:p>
            <a:pPr lvl="1" algn="just"/>
            <a:r>
              <a:rPr lang="en-US" dirty="0"/>
              <a:t>“No person in the United States shall, on the basis of sex, be excluded from participation in, be denied the benefits of, or be subjected to discrimination under any education program or activity receiving Federal financial assistance…” </a:t>
            </a:r>
          </a:p>
        </p:txBody>
      </p:sp>
      <p:pic>
        <p:nvPicPr>
          <p:cNvPr id="4" name="Picture 3">
            <a:extLst>
              <a:ext uri="{FF2B5EF4-FFF2-40B4-BE49-F238E27FC236}">
                <a16:creationId xmlns:a16="http://schemas.microsoft.com/office/drawing/2014/main" id="{F6658E00-20D6-4D02-B149-AD2AA64E9752}"/>
              </a:ext>
            </a:extLst>
          </p:cNvPr>
          <p:cNvPicPr>
            <a:picLocks noChangeAspect="1"/>
          </p:cNvPicPr>
          <p:nvPr/>
        </p:nvPicPr>
        <p:blipFill>
          <a:blip r:embed="rId2"/>
          <a:stretch>
            <a:fillRect/>
          </a:stretch>
        </p:blipFill>
        <p:spPr>
          <a:xfrm>
            <a:off x="6833560" y="4314613"/>
            <a:ext cx="2830522" cy="2554546"/>
          </a:xfrm>
          <a:prstGeom prst="rect">
            <a:avLst/>
          </a:prstGeom>
        </p:spPr>
      </p:pic>
      <p:sp>
        <p:nvSpPr>
          <p:cNvPr id="7" name="TextBox 6">
            <a:extLst>
              <a:ext uri="{FF2B5EF4-FFF2-40B4-BE49-F238E27FC236}">
                <a16:creationId xmlns:a16="http://schemas.microsoft.com/office/drawing/2014/main" id="{C9308861-5726-4CE0-8933-13292CF4FF0E}"/>
              </a:ext>
            </a:extLst>
          </p:cNvPr>
          <p:cNvSpPr txBox="1"/>
          <p:nvPr/>
        </p:nvSpPr>
        <p:spPr>
          <a:xfrm>
            <a:off x="1813777" y="4228446"/>
            <a:ext cx="2743200" cy="2554545"/>
          </a:xfrm>
          <a:prstGeom prst="rect">
            <a:avLst/>
          </a:prstGeom>
          <a:solidFill>
            <a:schemeClr val="tx1"/>
          </a:solidFill>
        </p:spPr>
        <p:txBody>
          <a:bodyPr wrap="square" rtlCol="0">
            <a:spAutoFit/>
          </a:bodyPr>
          <a:lstStyle/>
          <a:p>
            <a:endParaRPr lang="en-US" sz="3200" dirty="0">
              <a:solidFill>
                <a:prstClr val="black"/>
              </a:solidFill>
              <a:latin typeface="Constantia"/>
            </a:endParaRPr>
          </a:p>
          <a:p>
            <a:pPr algn="ctr"/>
            <a:r>
              <a:rPr lang="en-US" sz="3200" b="1" dirty="0">
                <a:solidFill>
                  <a:prstClr val="white"/>
                </a:solidFill>
                <a:latin typeface="Constantia"/>
              </a:rPr>
              <a:t>TITLE IX:  The Law</a:t>
            </a:r>
          </a:p>
          <a:p>
            <a:pPr algn="ctr"/>
            <a:endParaRPr lang="en-US" sz="3200" b="1" dirty="0">
              <a:solidFill>
                <a:prstClr val="white"/>
              </a:solidFill>
              <a:latin typeface="Constantia"/>
            </a:endParaRPr>
          </a:p>
          <a:p>
            <a:endParaRPr lang="en-US" sz="3200" dirty="0">
              <a:solidFill>
                <a:prstClr val="black"/>
              </a:solidFill>
              <a:latin typeface="Constantia"/>
            </a:endParaRPr>
          </a:p>
        </p:txBody>
      </p:sp>
    </p:spTree>
    <p:extLst>
      <p:ext uri="{BB962C8B-B14F-4D97-AF65-F5344CB8AC3E}">
        <p14:creationId xmlns:p14="http://schemas.microsoft.com/office/powerpoint/2010/main" val="410774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B13D-1F9A-4ED3-AD2D-06AD183D8B50}"/>
              </a:ext>
            </a:extLst>
          </p:cNvPr>
          <p:cNvSpPr>
            <a:spLocks noGrp="1"/>
          </p:cNvSpPr>
          <p:nvPr>
            <p:ph type="title"/>
          </p:nvPr>
        </p:nvSpPr>
        <p:spPr/>
        <p:txBody>
          <a:bodyPr/>
          <a:lstStyle/>
          <a:p>
            <a:r>
              <a:rPr lang="en-US" dirty="0"/>
              <a:t>What does Sex Mean? </a:t>
            </a:r>
          </a:p>
        </p:txBody>
      </p:sp>
      <p:sp>
        <p:nvSpPr>
          <p:cNvPr id="4" name="Content Placeholder 3">
            <a:extLst>
              <a:ext uri="{FF2B5EF4-FFF2-40B4-BE49-F238E27FC236}">
                <a16:creationId xmlns:a16="http://schemas.microsoft.com/office/drawing/2014/main" id="{4BB5BEA9-818B-4C9B-AC30-479E05F6891D}"/>
              </a:ext>
            </a:extLst>
          </p:cNvPr>
          <p:cNvSpPr>
            <a:spLocks noGrp="1"/>
          </p:cNvSpPr>
          <p:nvPr>
            <p:ph sz="half" idx="1"/>
          </p:nvPr>
        </p:nvSpPr>
        <p:spPr/>
        <p:txBody>
          <a:bodyPr/>
          <a:lstStyle/>
          <a:p>
            <a:r>
              <a:rPr lang="en-US" dirty="0"/>
              <a:t>Biological sex </a:t>
            </a:r>
          </a:p>
          <a:p>
            <a:r>
              <a:rPr lang="en-US" dirty="0"/>
              <a:t>Gender </a:t>
            </a:r>
          </a:p>
          <a:p>
            <a:r>
              <a:rPr lang="en-US" dirty="0"/>
              <a:t>Sex stereotyping </a:t>
            </a:r>
          </a:p>
          <a:p>
            <a:r>
              <a:rPr lang="en-US" dirty="0"/>
              <a:t>Sexual orientation** </a:t>
            </a:r>
          </a:p>
          <a:p>
            <a:r>
              <a:rPr lang="en-US" dirty="0"/>
              <a:t>“Sex” as a verb</a:t>
            </a:r>
          </a:p>
        </p:txBody>
      </p:sp>
      <p:pic>
        <p:nvPicPr>
          <p:cNvPr id="10" name="Content Placeholder 9">
            <a:extLst>
              <a:ext uri="{FF2B5EF4-FFF2-40B4-BE49-F238E27FC236}">
                <a16:creationId xmlns:a16="http://schemas.microsoft.com/office/drawing/2014/main" id="{479ABF2F-7133-48BC-970C-52EB091E1FD5}"/>
              </a:ext>
            </a:extLst>
          </p:cNvPr>
          <p:cNvPicPr>
            <a:picLocks noGrp="1" noChangeAspect="1"/>
          </p:cNvPicPr>
          <p:nvPr>
            <p:ph sz="half" idx="2"/>
          </p:nvPr>
        </p:nvPicPr>
        <p:blipFill>
          <a:blip r:embed="rId2"/>
          <a:stretch>
            <a:fillRect/>
          </a:stretch>
        </p:blipFill>
        <p:spPr>
          <a:xfrm>
            <a:off x="6275066" y="2057400"/>
            <a:ext cx="4221606" cy="3810000"/>
          </a:xfrm>
          <a:prstGeom prst="rect">
            <a:avLst/>
          </a:prstGeom>
        </p:spPr>
      </p:pic>
    </p:spTree>
    <p:extLst>
      <p:ext uri="{BB962C8B-B14F-4D97-AF65-F5344CB8AC3E}">
        <p14:creationId xmlns:p14="http://schemas.microsoft.com/office/powerpoint/2010/main" val="282937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B452E7D-09D1-4455-9516-45C63B1DDF26}"/>
              </a:ext>
            </a:extLst>
          </p:cNvPr>
          <p:cNvGrpSpPr/>
          <p:nvPr/>
        </p:nvGrpSpPr>
        <p:grpSpPr>
          <a:xfrm>
            <a:off x="3326" y="2570672"/>
            <a:ext cx="12188674" cy="2863969"/>
            <a:chOff x="3326" y="3206069"/>
            <a:chExt cx="11840290" cy="1610425"/>
          </a:xfrm>
        </p:grpSpPr>
        <p:sp>
          <p:nvSpPr>
            <p:cNvPr id="10" name="Freeform: Shape 9">
              <a:extLst>
                <a:ext uri="{FF2B5EF4-FFF2-40B4-BE49-F238E27FC236}">
                  <a16:creationId xmlns:a16="http://schemas.microsoft.com/office/drawing/2014/main" id="{582E49E1-7E4D-44DC-AC42-C944A669D050}"/>
                </a:ext>
              </a:extLst>
            </p:cNvPr>
            <p:cNvSpPr/>
            <p:nvPr/>
          </p:nvSpPr>
          <p:spPr>
            <a:xfrm>
              <a:off x="3326"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b="1" kern="1200" dirty="0"/>
                <a:t>1972</a:t>
              </a:r>
            </a:p>
            <a:p>
              <a:pPr marL="0" lvl="0" indent="0" algn="ctr" defTabSz="488950">
                <a:lnSpc>
                  <a:spcPct val="90000"/>
                </a:lnSpc>
                <a:spcBef>
                  <a:spcPct val="0"/>
                </a:spcBef>
                <a:spcAft>
                  <a:spcPct val="35000"/>
                </a:spcAft>
                <a:buNone/>
              </a:pPr>
              <a:r>
                <a:rPr lang="en-US" b="1" kern="1200" dirty="0"/>
                <a:t>Title IX enacted</a:t>
              </a:r>
            </a:p>
          </p:txBody>
        </p:sp>
        <p:sp>
          <p:nvSpPr>
            <p:cNvPr id="11" name="Freeform: Shape 10">
              <a:extLst>
                <a:ext uri="{FF2B5EF4-FFF2-40B4-BE49-F238E27FC236}">
                  <a16:creationId xmlns:a16="http://schemas.microsoft.com/office/drawing/2014/main" id="{40D0BDDA-E3F1-4101-AF38-7363132E0246}"/>
                </a:ext>
              </a:extLst>
            </p:cNvPr>
            <p:cNvSpPr/>
            <p:nvPr/>
          </p:nvSpPr>
          <p:spPr>
            <a:xfrm>
              <a:off x="1388892" y="3855091"/>
              <a:ext cx="267036" cy="312382"/>
            </a:xfrm>
            <a:custGeom>
              <a:avLst/>
              <a:gdLst>
                <a:gd name="connsiteX0" fmla="*/ 0 w 267036"/>
                <a:gd name="connsiteY0" fmla="*/ 62476 h 312382"/>
                <a:gd name="connsiteX1" fmla="*/ 133518 w 267036"/>
                <a:gd name="connsiteY1" fmla="*/ 62476 h 312382"/>
                <a:gd name="connsiteX2" fmla="*/ 133518 w 267036"/>
                <a:gd name="connsiteY2" fmla="*/ 0 h 312382"/>
                <a:gd name="connsiteX3" fmla="*/ 267036 w 267036"/>
                <a:gd name="connsiteY3" fmla="*/ 156191 h 312382"/>
                <a:gd name="connsiteX4" fmla="*/ 133518 w 267036"/>
                <a:gd name="connsiteY4" fmla="*/ 312382 h 312382"/>
                <a:gd name="connsiteX5" fmla="*/ 133518 w 267036"/>
                <a:gd name="connsiteY5" fmla="*/ 249906 h 312382"/>
                <a:gd name="connsiteX6" fmla="*/ 0 w 267036"/>
                <a:gd name="connsiteY6" fmla="*/ 249906 h 312382"/>
                <a:gd name="connsiteX7" fmla="*/ 0 w 267036"/>
                <a:gd name="connsiteY7" fmla="*/ 62476 h 3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6" h="312382">
                  <a:moveTo>
                    <a:pt x="0" y="62476"/>
                  </a:moveTo>
                  <a:lnTo>
                    <a:pt x="133518" y="62476"/>
                  </a:lnTo>
                  <a:lnTo>
                    <a:pt x="133518" y="0"/>
                  </a:lnTo>
                  <a:lnTo>
                    <a:pt x="267036" y="156191"/>
                  </a:lnTo>
                  <a:lnTo>
                    <a:pt x="133518" y="312382"/>
                  </a:lnTo>
                  <a:lnTo>
                    <a:pt x="133518" y="249906"/>
                  </a:lnTo>
                  <a:lnTo>
                    <a:pt x="0" y="249906"/>
                  </a:lnTo>
                  <a:lnTo>
                    <a:pt x="0" y="6247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476" rIns="80111" bIns="62476" numCol="1" spcCol="1270" anchor="ctr" anchorCtr="0">
              <a:noAutofit/>
            </a:bodyPr>
            <a:lstStyle/>
            <a:p>
              <a:pPr marL="0" lvl="0" indent="0" algn="ctr" defTabSz="400050">
                <a:lnSpc>
                  <a:spcPct val="90000"/>
                </a:lnSpc>
                <a:spcBef>
                  <a:spcPct val="0"/>
                </a:spcBef>
                <a:spcAft>
                  <a:spcPct val="35000"/>
                </a:spcAft>
                <a:buNone/>
              </a:pPr>
              <a:endParaRPr lang="en-US" sz="900" kern="1200"/>
            </a:p>
          </p:txBody>
        </p:sp>
        <p:sp>
          <p:nvSpPr>
            <p:cNvPr id="12" name="Freeform: Shape 11">
              <a:extLst>
                <a:ext uri="{FF2B5EF4-FFF2-40B4-BE49-F238E27FC236}">
                  <a16:creationId xmlns:a16="http://schemas.microsoft.com/office/drawing/2014/main" id="{014D34B8-B933-43B9-9E77-0563E33B1589}"/>
                </a:ext>
              </a:extLst>
            </p:cNvPr>
            <p:cNvSpPr/>
            <p:nvPr/>
          </p:nvSpPr>
          <p:spPr>
            <a:xfrm>
              <a:off x="1766773"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sz="1600" kern="1200" dirty="0"/>
                <a:t>1974</a:t>
              </a:r>
            </a:p>
            <a:p>
              <a:pPr marL="0" lvl="0" indent="0" algn="ctr" defTabSz="488950">
                <a:lnSpc>
                  <a:spcPct val="90000"/>
                </a:lnSpc>
                <a:spcBef>
                  <a:spcPct val="0"/>
                </a:spcBef>
                <a:spcAft>
                  <a:spcPct val="35000"/>
                </a:spcAft>
                <a:buNone/>
              </a:pPr>
              <a:r>
                <a:rPr lang="en-US" sz="1600" kern="1200" dirty="0"/>
                <a:t>First Title IX Regulations Issue </a:t>
              </a:r>
            </a:p>
          </p:txBody>
        </p:sp>
        <p:sp>
          <p:nvSpPr>
            <p:cNvPr id="13" name="Freeform: Shape 12">
              <a:extLst>
                <a:ext uri="{FF2B5EF4-FFF2-40B4-BE49-F238E27FC236}">
                  <a16:creationId xmlns:a16="http://schemas.microsoft.com/office/drawing/2014/main" id="{E03C5F8E-F8AB-457A-966B-99A53F865773}"/>
                </a:ext>
              </a:extLst>
            </p:cNvPr>
            <p:cNvSpPr/>
            <p:nvPr/>
          </p:nvSpPr>
          <p:spPr>
            <a:xfrm>
              <a:off x="3152339" y="3855091"/>
              <a:ext cx="267036" cy="312382"/>
            </a:xfrm>
            <a:custGeom>
              <a:avLst/>
              <a:gdLst>
                <a:gd name="connsiteX0" fmla="*/ 0 w 267036"/>
                <a:gd name="connsiteY0" fmla="*/ 62476 h 312382"/>
                <a:gd name="connsiteX1" fmla="*/ 133518 w 267036"/>
                <a:gd name="connsiteY1" fmla="*/ 62476 h 312382"/>
                <a:gd name="connsiteX2" fmla="*/ 133518 w 267036"/>
                <a:gd name="connsiteY2" fmla="*/ 0 h 312382"/>
                <a:gd name="connsiteX3" fmla="*/ 267036 w 267036"/>
                <a:gd name="connsiteY3" fmla="*/ 156191 h 312382"/>
                <a:gd name="connsiteX4" fmla="*/ 133518 w 267036"/>
                <a:gd name="connsiteY4" fmla="*/ 312382 h 312382"/>
                <a:gd name="connsiteX5" fmla="*/ 133518 w 267036"/>
                <a:gd name="connsiteY5" fmla="*/ 249906 h 312382"/>
                <a:gd name="connsiteX6" fmla="*/ 0 w 267036"/>
                <a:gd name="connsiteY6" fmla="*/ 249906 h 312382"/>
                <a:gd name="connsiteX7" fmla="*/ 0 w 267036"/>
                <a:gd name="connsiteY7" fmla="*/ 62476 h 3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6" h="312382">
                  <a:moveTo>
                    <a:pt x="0" y="62476"/>
                  </a:moveTo>
                  <a:lnTo>
                    <a:pt x="133518" y="62476"/>
                  </a:lnTo>
                  <a:lnTo>
                    <a:pt x="133518" y="0"/>
                  </a:lnTo>
                  <a:lnTo>
                    <a:pt x="267036" y="156191"/>
                  </a:lnTo>
                  <a:lnTo>
                    <a:pt x="133518" y="312382"/>
                  </a:lnTo>
                  <a:lnTo>
                    <a:pt x="133518" y="249906"/>
                  </a:lnTo>
                  <a:lnTo>
                    <a:pt x="0" y="249906"/>
                  </a:lnTo>
                  <a:lnTo>
                    <a:pt x="0" y="6247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476" rIns="80111" bIns="62476" numCol="1" spcCol="1270" anchor="ctr" anchorCtr="0">
              <a:noAutofit/>
            </a:bodyPr>
            <a:lstStyle/>
            <a:p>
              <a:pPr marL="0" lvl="0" indent="0" algn="ctr" defTabSz="400050">
                <a:lnSpc>
                  <a:spcPct val="90000"/>
                </a:lnSpc>
                <a:spcBef>
                  <a:spcPct val="0"/>
                </a:spcBef>
                <a:spcAft>
                  <a:spcPct val="35000"/>
                </a:spcAft>
                <a:buNone/>
              </a:pPr>
              <a:endParaRPr lang="en-US" sz="900" kern="1200"/>
            </a:p>
          </p:txBody>
        </p:sp>
        <p:sp>
          <p:nvSpPr>
            <p:cNvPr id="14" name="Freeform: Shape 13">
              <a:extLst>
                <a:ext uri="{FF2B5EF4-FFF2-40B4-BE49-F238E27FC236}">
                  <a16:creationId xmlns:a16="http://schemas.microsoft.com/office/drawing/2014/main" id="{61630747-2E6A-4702-BC55-9B581CAF33A3}"/>
                </a:ext>
              </a:extLst>
            </p:cNvPr>
            <p:cNvSpPr/>
            <p:nvPr/>
          </p:nvSpPr>
          <p:spPr>
            <a:xfrm>
              <a:off x="3530221"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sz="1600" kern="1200" dirty="0"/>
                <a:t>1980 </a:t>
              </a:r>
            </a:p>
            <a:p>
              <a:pPr marL="0" lvl="0" indent="0" algn="ctr" defTabSz="488950">
                <a:lnSpc>
                  <a:spcPct val="90000"/>
                </a:lnSpc>
                <a:spcBef>
                  <a:spcPct val="0"/>
                </a:spcBef>
                <a:spcAft>
                  <a:spcPct val="35000"/>
                </a:spcAft>
                <a:buNone/>
              </a:pPr>
              <a:r>
                <a:rPr lang="en-US" sz="1600" kern="1200" dirty="0"/>
                <a:t>Title IX Enforcement transferred to the Office of Civil Rights (OCR</a:t>
              </a:r>
            </a:p>
          </p:txBody>
        </p:sp>
        <p:sp>
          <p:nvSpPr>
            <p:cNvPr id="15" name="Freeform: Shape 14">
              <a:extLst>
                <a:ext uri="{FF2B5EF4-FFF2-40B4-BE49-F238E27FC236}">
                  <a16:creationId xmlns:a16="http://schemas.microsoft.com/office/drawing/2014/main" id="{14419180-5C85-40D7-8834-C99A8A6DBA83}"/>
                </a:ext>
              </a:extLst>
            </p:cNvPr>
            <p:cNvSpPr/>
            <p:nvPr/>
          </p:nvSpPr>
          <p:spPr>
            <a:xfrm>
              <a:off x="4915787" y="3855091"/>
              <a:ext cx="267036" cy="312382"/>
            </a:xfrm>
            <a:custGeom>
              <a:avLst/>
              <a:gdLst>
                <a:gd name="connsiteX0" fmla="*/ 0 w 267036"/>
                <a:gd name="connsiteY0" fmla="*/ 62476 h 312382"/>
                <a:gd name="connsiteX1" fmla="*/ 133518 w 267036"/>
                <a:gd name="connsiteY1" fmla="*/ 62476 h 312382"/>
                <a:gd name="connsiteX2" fmla="*/ 133518 w 267036"/>
                <a:gd name="connsiteY2" fmla="*/ 0 h 312382"/>
                <a:gd name="connsiteX3" fmla="*/ 267036 w 267036"/>
                <a:gd name="connsiteY3" fmla="*/ 156191 h 312382"/>
                <a:gd name="connsiteX4" fmla="*/ 133518 w 267036"/>
                <a:gd name="connsiteY4" fmla="*/ 312382 h 312382"/>
                <a:gd name="connsiteX5" fmla="*/ 133518 w 267036"/>
                <a:gd name="connsiteY5" fmla="*/ 249906 h 312382"/>
                <a:gd name="connsiteX6" fmla="*/ 0 w 267036"/>
                <a:gd name="connsiteY6" fmla="*/ 249906 h 312382"/>
                <a:gd name="connsiteX7" fmla="*/ 0 w 267036"/>
                <a:gd name="connsiteY7" fmla="*/ 62476 h 3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6" h="312382">
                  <a:moveTo>
                    <a:pt x="0" y="62476"/>
                  </a:moveTo>
                  <a:lnTo>
                    <a:pt x="133518" y="62476"/>
                  </a:lnTo>
                  <a:lnTo>
                    <a:pt x="133518" y="0"/>
                  </a:lnTo>
                  <a:lnTo>
                    <a:pt x="267036" y="156191"/>
                  </a:lnTo>
                  <a:lnTo>
                    <a:pt x="133518" y="312382"/>
                  </a:lnTo>
                  <a:lnTo>
                    <a:pt x="133518" y="249906"/>
                  </a:lnTo>
                  <a:lnTo>
                    <a:pt x="0" y="249906"/>
                  </a:lnTo>
                  <a:lnTo>
                    <a:pt x="0" y="6247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476" rIns="80111" bIns="62476" numCol="1" spcCol="1270" anchor="ctr" anchorCtr="0">
              <a:noAutofit/>
            </a:bodyPr>
            <a:lstStyle/>
            <a:p>
              <a:pPr marL="0" lvl="0" indent="0" algn="ctr" defTabSz="400050">
                <a:lnSpc>
                  <a:spcPct val="90000"/>
                </a:lnSpc>
                <a:spcBef>
                  <a:spcPct val="0"/>
                </a:spcBef>
                <a:spcAft>
                  <a:spcPct val="35000"/>
                </a:spcAft>
                <a:buNone/>
              </a:pPr>
              <a:endParaRPr lang="en-US" sz="900" kern="1200"/>
            </a:p>
          </p:txBody>
        </p:sp>
        <p:sp>
          <p:nvSpPr>
            <p:cNvPr id="16" name="Freeform: Shape 15">
              <a:extLst>
                <a:ext uri="{FF2B5EF4-FFF2-40B4-BE49-F238E27FC236}">
                  <a16:creationId xmlns:a16="http://schemas.microsoft.com/office/drawing/2014/main" id="{424123BF-6125-4CC6-B5B2-DFF4CC9AA74D}"/>
                </a:ext>
              </a:extLst>
            </p:cNvPr>
            <p:cNvSpPr/>
            <p:nvPr/>
          </p:nvSpPr>
          <p:spPr>
            <a:xfrm>
              <a:off x="5293668"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sz="1600" kern="1200" dirty="0"/>
                <a:t>1992</a:t>
              </a:r>
            </a:p>
            <a:p>
              <a:pPr marL="0" lvl="0" indent="0" algn="ctr" defTabSz="488950">
                <a:lnSpc>
                  <a:spcPct val="90000"/>
                </a:lnSpc>
                <a:spcBef>
                  <a:spcPct val="0"/>
                </a:spcBef>
                <a:spcAft>
                  <a:spcPct val="35000"/>
                </a:spcAft>
                <a:buNone/>
              </a:pPr>
              <a:r>
                <a:rPr lang="en-US" sz="1600" kern="1200" dirty="0"/>
                <a:t>SC recognizes student right to $ damages for sexual harassment (</a:t>
              </a:r>
              <a:r>
                <a:rPr lang="en-US" sz="1600" i="1" kern="1200" dirty="0"/>
                <a:t>Franklin v. Gwinnett County School</a:t>
              </a:r>
              <a:r>
                <a:rPr lang="en-US" sz="1600" kern="1200" dirty="0"/>
                <a:t>)</a:t>
              </a:r>
            </a:p>
          </p:txBody>
        </p:sp>
        <p:sp>
          <p:nvSpPr>
            <p:cNvPr id="17" name="Freeform: Shape 16">
              <a:extLst>
                <a:ext uri="{FF2B5EF4-FFF2-40B4-BE49-F238E27FC236}">
                  <a16:creationId xmlns:a16="http://schemas.microsoft.com/office/drawing/2014/main" id="{CA2FB939-313A-4D76-9602-A285560F4ADD}"/>
                </a:ext>
              </a:extLst>
            </p:cNvPr>
            <p:cNvSpPr/>
            <p:nvPr/>
          </p:nvSpPr>
          <p:spPr>
            <a:xfrm>
              <a:off x="6679234" y="3855091"/>
              <a:ext cx="267036" cy="312382"/>
            </a:xfrm>
            <a:custGeom>
              <a:avLst/>
              <a:gdLst>
                <a:gd name="connsiteX0" fmla="*/ 0 w 267036"/>
                <a:gd name="connsiteY0" fmla="*/ 62476 h 312382"/>
                <a:gd name="connsiteX1" fmla="*/ 133518 w 267036"/>
                <a:gd name="connsiteY1" fmla="*/ 62476 h 312382"/>
                <a:gd name="connsiteX2" fmla="*/ 133518 w 267036"/>
                <a:gd name="connsiteY2" fmla="*/ 0 h 312382"/>
                <a:gd name="connsiteX3" fmla="*/ 267036 w 267036"/>
                <a:gd name="connsiteY3" fmla="*/ 156191 h 312382"/>
                <a:gd name="connsiteX4" fmla="*/ 133518 w 267036"/>
                <a:gd name="connsiteY4" fmla="*/ 312382 h 312382"/>
                <a:gd name="connsiteX5" fmla="*/ 133518 w 267036"/>
                <a:gd name="connsiteY5" fmla="*/ 249906 h 312382"/>
                <a:gd name="connsiteX6" fmla="*/ 0 w 267036"/>
                <a:gd name="connsiteY6" fmla="*/ 249906 h 312382"/>
                <a:gd name="connsiteX7" fmla="*/ 0 w 267036"/>
                <a:gd name="connsiteY7" fmla="*/ 62476 h 3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6" h="312382">
                  <a:moveTo>
                    <a:pt x="0" y="62476"/>
                  </a:moveTo>
                  <a:lnTo>
                    <a:pt x="133518" y="62476"/>
                  </a:lnTo>
                  <a:lnTo>
                    <a:pt x="133518" y="0"/>
                  </a:lnTo>
                  <a:lnTo>
                    <a:pt x="267036" y="156191"/>
                  </a:lnTo>
                  <a:lnTo>
                    <a:pt x="133518" y="312382"/>
                  </a:lnTo>
                  <a:lnTo>
                    <a:pt x="133518" y="249906"/>
                  </a:lnTo>
                  <a:lnTo>
                    <a:pt x="0" y="249906"/>
                  </a:lnTo>
                  <a:lnTo>
                    <a:pt x="0" y="6247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476" rIns="80111" bIns="62476" numCol="1" spcCol="1270" anchor="ctr" anchorCtr="0">
              <a:noAutofit/>
            </a:bodyPr>
            <a:lstStyle/>
            <a:p>
              <a:pPr marL="0" lvl="0" indent="0" algn="ctr" defTabSz="400050">
                <a:lnSpc>
                  <a:spcPct val="90000"/>
                </a:lnSpc>
                <a:spcBef>
                  <a:spcPct val="0"/>
                </a:spcBef>
                <a:spcAft>
                  <a:spcPct val="35000"/>
                </a:spcAft>
                <a:buNone/>
              </a:pPr>
              <a:endParaRPr lang="en-US" sz="900" kern="1200"/>
            </a:p>
          </p:txBody>
        </p:sp>
        <p:sp>
          <p:nvSpPr>
            <p:cNvPr id="18" name="Freeform: Shape 17">
              <a:extLst>
                <a:ext uri="{FF2B5EF4-FFF2-40B4-BE49-F238E27FC236}">
                  <a16:creationId xmlns:a16="http://schemas.microsoft.com/office/drawing/2014/main" id="{E62BCB72-1CEC-4B3E-A8C1-576719BC325B}"/>
                </a:ext>
              </a:extLst>
            </p:cNvPr>
            <p:cNvSpPr/>
            <p:nvPr/>
          </p:nvSpPr>
          <p:spPr>
            <a:xfrm>
              <a:off x="7057116"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a:solidFill>
              <a:srgbClr val="909F3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sz="1600" kern="1200" dirty="0"/>
                <a:t>1997</a:t>
              </a:r>
            </a:p>
            <a:p>
              <a:pPr marL="0" lvl="0" indent="0" algn="ctr" defTabSz="488950">
                <a:lnSpc>
                  <a:spcPct val="90000"/>
                </a:lnSpc>
                <a:spcBef>
                  <a:spcPct val="0"/>
                </a:spcBef>
                <a:spcAft>
                  <a:spcPct val="35000"/>
                </a:spcAft>
                <a:buNone/>
              </a:pPr>
              <a:r>
                <a:rPr lang="en-US" sz="1600" kern="1200" dirty="0"/>
                <a:t>OCR issues guidance on sexual harassment recognizing school system responsibility to respond</a:t>
              </a:r>
            </a:p>
          </p:txBody>
        </p:sp>
        <p:sp>
          <p:nvSpPr>
            <p:cNvPr id="19" name="Freeform: Shape 18">
              <a:extLst>
                <a:ext uri="{FF2B5EF4-FFF2-40B4-BE49-F238E27FC236}">
                  <a16:creationId xmlns:a16="http://schemas.microsoft.com/office/drawing/2014/main" id="{B52CB689-CF51-4F96-A064-7AF4B9606687}"/>
                </a:ext>
              </a:extLst>
            </p:cNvPr>
            <p:cNvSpPr/>
            <p:nvPr/>
          </p:nvSpPr>
          <p:spPr>
            <a:xfrm>
              <a:off x="8442682" y="3855091"/>
              <a:ext cx="267036" cy="312382"/>
            </a:xfrm>
            <a:custGeom>
              <a:avLst/>
              <a:gdLst>
                <a:gd name="connsiteX0" fmla="*/ 0 w 267036"/>
                <a:gd name="connsiteY0" fmla="*/ 62476 h 312382"/>
                <a:gd name="connsiteX1" fmla="*/ 133518 w 267036"/>
                <a:gd name="connsiteY1" fmla="*/ 62476 h 312382"/>
                <a:gd name="connsiteX2" fmla="*/ 133518 w 267036"/>
                <a:gd name="connsiteY2" fmla="*/ 0 h 312382"/>
                <a:gd name="connsiteX3" fmla="*/ 267036 w 267036"/>
                <a:gd name="connsiteY3" fmla="*/ 156191 h 312382"/>
                <a:gd name="connsiteX4" fmla="*/ 133518 w 267036"/>
                <a:gd name="connsiteY4" fmla="*/ 312382 h 312382"/>
                <a:gd name="connsiteX5" fmla="*/ 133518 w 267036"/>
                <a:gd name="connsiteY5" fmla="*/ 249906 h 312382"/>
                <a:gd name="connsiteX6" fmla="*/ 0 w 267036"/>
                <a:gd name="connsiteY6" fmla="*/ 249906 h 312382"/>
                <a:gd name="connsiteX7" fmla="*/ 0 w 267036"/>
                <a:gd name="connsiteY7" fmla="*/ 62476 h 3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6" h="312382">
                  <a:moveTo>
                    <a:pt x="0" y="62476"/>
                  </a:moveTo>
                  <a:lnTo>
                    <a:pt x="133518" y="62476"/>
                  </a:lnTo>
                  <a:lnTo>
                    <a:pt x="133518" y="0"/>
                  </a:lnTo>
                  <a:lnTo>
                    <a:pt x="267036" y="156191"/>
                  </a:lnTo>
                  <a:lnTo>
                    <a:pt x="133518" y="312382"/>
                  </a:lnTo>
                  <a:lnTo>
                    <a:pt x="133518" y="249906"/>
                  </a:lnTo>
                  <a:lnTo>
                    <a:pt x="0" y="249906"/>
                  </a:lnTo>
                  <a:lnTo>
                    <a:pt x="0" y="6247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476" rIns="80111" bIns="62476" numCol="1" spcCol="1270" anchor="ctr" anchorCtr="0">
              <a:noAutofit/>
            </a:bodyPr>
            <a:lstStyle/>
            <a:p>
              <a:pPr marL="0" lvl="0" indent="0" algn="ctr" defTabSz="400050">
                <a:lnSpc>
                  <a:spcPct val="90000"/>
                </a:lnSpc>
                <a:spcBef>
                  <a:spcPct val="0"/>
                </a:spcBef>
                <a:spcAft>
                  <a:spcPct val="35000"/>
                </a:spcAft>
                <a:buNone/>
              </a:pPr>
              <a:endParaRPr lang="en-US" sz="900" kern="1200"/>
            </a:p>
          </p:txBody>
        </p:sp>
        <p:sp>
          <p:nvSpPr>
            <p:cNvPr id="20" name="Freeform: Shape 19">
              <a:extLst>
                <a:ext uri="{FF2B5EF4-FFF2-40B4-BE49-F238E27FC236}">
                  <a16:creationId xmlns:a16="http://schemas.microsoft.com/office/drawing/2014/main" id="{EBD608E3-AB27-4046-BBAC-58D5F5D3BACD}"/>
                </a:ext>
              </a:extLst>
            </p:cNvPr>
            <p:cNvSpPr/>
            <p:nvPr/>
          </p:nvSpPr>
          <p:spPr>
            <a:xfrm>
              <a:off x="8820563"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a:solidFill>
              <a:srgbClr val="A333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sz="1600" kern="1200" dirty="0"/>
                <a:t>1998 </a:t>
              </a:r>
            </a:p>
            <a:p>
              <a:pPr marL="0" lvl="0" indent="0" algn="ctr" defTabSz="488950">
                <a:lnSpc>
                  <a:spcPct val="90000"/>
                </a:lnSpc>
                <a:spcBef>
                  <a:spcPct val="0"/>
                </a:spcBef>
                <a:spcAft>
                  <a:spcPct val="35000"/>
                </a:spcAft>
                <a:buNone/>
              </a:pPr>
              <a:r>
                <a:rPr lang="en-US" sz="1600" kern="1200" dirty="0"/>
                <a:t>SC sets standard for teacher-on-student harassment liability as deliberate indifference after “actual notice”</a:t>
              </a:r>
            </a:p>
          </p:txBody>
        </p:sp>
        <p:sp>
          <p:nvSpPr>
            <p:cNvPr id="21" name="Freeform: Shape 20">
              <a:extLst>
                <a:ext uri="{FF2B5EF4-FFF2-40B4-BE49-F238E27FC236}">
                  <a16:creationId xmlns:a16="http://schemas.microsoft.com/office/drawing/2014/main" id="{2CF322A1-A8C5-43DF-8561-5B20504F5805}"/>
                </a:ext>
              </a:extLst>
            </p:cNvPr>
            <p:cNvSpPr/>
            <p:nvPr/>
          </p:nvSpPr>
          <p:spPr>
            <a:xfrm>
              <a:off x="10206129" y="3855091"/>
              <a:ext cx="267036" cy="312382"/>
            </a:xfrm>
            <a:custGeom>
              <a:avLst/>
              <a:gdLst>
                <a:gd name="connsiteX0" fmla="*/ 0 w 267036"/>
                <a:gd name="connsiteY0" fmla="*/ 62476 h 312382"/>
                <a:gd name="connsiteX1" fmla="*/ 133518 w 267036"/>
                <a:gd name="connsiteY1" fmla="*/ 62476 h 312382"/>
                <a:gd name="connsiteX2" fmla="*/ 133518 w 267036"/>
                <a:gd name="connsiteY2" fmla="*/ 0 h 312382"/>
                <a:gd name="connsiteX3" fmla="*/ 267036 w 267036"/>
                <a:gd name="connsiteY3" fmla="*/ 156191 h 312382"/>
                <a:gd name="connsiteX4" fmla="*/ 133518 w 267036"/>
                <a:gd name="connsiteY4" fmla="*/ 312382 h 312382"/>
                <a:gd name="connsiteX5" fmla="*/ 133518 w 267036"/>
                <a:gd name="connsiteY5" fmla="*/ 249906 h 312382"/>
                <a:gd name="connsiteX6" fmla="*/ 0 w 267036"/>
                <a:gd name="connsiteY6" fmla="*/ 249906 h 312382"/>
                <a:gd name="connsiteX7" fmla="*/ 0 w 267036"/>
                <a:gd name="connsiteY7" fmla="*/ 62476 h 3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36" h="312382">
                  <a:moveTo>
                    <a:pt x="0" y="62476"/>
                  </a:moveTo>
                  <a:lnTo>
                    <a:pt x="133518" y="62476"/>
                  </a:lnTo>
                  <a:lnTo>
                    <a:pt x="133518" y="0"/>
                  </a:lnTo>
                  <a:lnTo>
                    <a:pt x="267036" y="156191"/>
                  </a:lnTo>
                  <a:lnTo>
                    <a:pt x="133518" y="312382"/>
                  </a:lnTo>
                  <a:lnTo>
                    <a:pt x="133518" y="249906"/>
                  </a:lnTo>
                  <a:lnTo>
                    <a:pt x="0" y="249906"/>
                  </a:lnTo>
                  <a:lnTo>
                    <a:pt x="0" y="6247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476" rIns="80111" bIns="62476" numCol="1" spcCol="1270" anchor="ctr" anchorCtr="0">
              <a:noAutofit/>
            </a:bodyPr>
            <a:lstStyle/>
            <a:p>
              <a:pPr marL="0" lvl="0" indent="0" algn="ctr" defTabSz="400050">
                <a:lnSpc>
                  <a:spcPct val="90000"/>
                </a:lnSpc>
                <a:spcBef>
                  <a:spcPct val="0"/>
                </a:spcBef>
                <a:spcAft>
                  <a:spcPct val="35000"/>
                </a:spcAft>
                <a:buNone/>
              </a:pPr>
              <a:endParaRPr lang="en-US" sz="900" kern="1200"/>
            </a:p>
          </p:txBody>
        </p:sp>
        <p:sp>
          <p:nvSpPr>
            <p:cNvPr id="22" name="Freeform: Shape 21">
              <a:extLst>
                <a:ext uri="{FF2B5EF4-FFF2-40B4-BE49-F238E27FC236}">
                  <a16:creationId xmlns:a16="http://schemas.microsoft.com/office/drawing/2014/main" id="{678C656F-2393-4615-9AC2-05890A575B83}"/>
                </a:ext>
              </a:extLst>
            </p:cNvPr>
            <p:cNvSpPr/>
            <p:nvPr/>
          </p:nvSpPr>
          <p:spPr>
            <a:xfrm>
              <a:off x="10584011" y="3206069"/>
              <a:ext cx="1259605" cy="1610425"/>
            </a:xfrm>
            <a:custGeom>
              <a:avLst/>
              <a:gdLst>
                <a:gd name="connsiteX0" fmla="*/ 0 w 1259605"/>
                <a:gd name="connsiteY0" fmla="*/ 125961 h 1610425"/>
                <a:gd name="connsiteX1" fmla="*/ 125961 w 1259605"/>
                <a:gd name="connsiteY1" fmla="*/ 0 h 1610425"/>
                <a:gd name="connsiteX2" fmla="*/ 1133645 w 1259605"/>
                <a:gd name="connsiteY2" fmla="*/ 0 h 1610425"/>
                <a:gd name="connsiteX3" fmla="*/ 1259606 w 1259605"/>
                <a:gd name="connsiteY3" fmla="*/ 125961 h 1610425"/>
                <a:gd name="connsiteX4" fmla="*/ 1259605 w 1259605"/>
                <a:gd name="connsiteY4" fmla="*/ 1484465 h 1610425"/>
                <a:gd name="connsiteX5" fmla="*/ 1133644 w 1259605"/>
                <a:gd name="connsiteY5" fmla="*/ 1610426 h 1610425"/>
                <a:gd name="connsiteX6" fmla="*/ 125961 w 1259605"/>
                <a:gd name="connsiteY6" fmla="*/ 1610425 h 1610425"/>
                <a:gd name="connsiteX7" fmla="*/ 0 w 1259605"/>
                <a:gd name="connsiteY7" fmla="*/ 1484464 h 1610425"/>
                <a:gd name="connsiteX8" fmla="*/ 0 w 1259605"/>
                <a:gd name="connsiteY8" fmla="*/ 125961 h 16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605" h="1610425">
                  <a:moveTo>
                    <a:pt x="0" y="125961"/>
                  </a:moveTo>
                  <a:cubicBezTo>
                    <a:pt x="0" y="56395"/>
                    <a:pt x="56395" y="0"/>
                    <a:pt x="125961" y="0"/>
                  </a:cubicBezTo>
                  <a:lnTo>
                    <a:pt x="1133645" y="0"/>
                  </a:lnTo>
                  <a:cubicBezTo>
                    <a:pt x="1203211" y="0"/>
                    <a:pt x="1259606" y="56395"/>
                    <a:pt x="1259606" y="125961"/>
                  </a:cubicBezTo>
                  <a:cubicBezTo>
                    <a:pt x="1259606" y="578796"/>
                    <a:pt x="1259605" y="1031630"/>
                    <a:pt x="1259605" y="1484465"/>
                  </a:cubicBezTo>
                  <a:cubicBezTo>
                    <a:pt x="1259605" y="1554031"/>
                    <a:pt x="1203210" y="1610426"/>
                    <a:pt x="1133644" y="1610426"/>
                  </a:cubicBezTo>
                  <a:lnTo>
                    <a:pt x="125961" y="1610425"/>
                  </a:lnTo>
                  <a:cubicBezTo>
                    <a:pt x="56395" y="1610425"/>
                    <a:pt x="0" y="1554030"/>
                    <a:pt x="0" y="1484464"/>
                  </a:cubicBezTo>
                  <a:lnTo>
                    <a:pt x="0" y="125961"/>
                  </a:lnTo>
                  <a:close/>
                </a:path>
              </a:pathLst>
            </a:custGeom>
            <a:solidFill>
              <a:srgbClr val="BD821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803" tIns="78803" rIns="78803" bIns="78803" numCol="1" spcCol="1270" anchor="ctr" anchorCtr="0">
              <a:noAutofit/>
            </a:bodyPr>
            <a:lstStyle/>
            <a:p>
              <a:pPr marL="0" lvl="0" indent="0" algn="ctr" defTabSz="488950">
                <a:lnSpc>
                  <a:spcPct val="90000"/>
                </a:lnSpc>
                <a:spcBef>
                  <a:spcPct val="0"/>
                </a:spcBef>
                <a:spcAft>
                  <a:spcPct val="35000"/>
                </a:spcAft>
                <a:buNone/>
              </a:pPr>
              <a:r>
                <a:rPr lang="en-US" sz="1600" kern="1200" dirty="0"/>
                <a:t>1999 </a:t>
              </a:r>
            </a:p>
            <a:p>
              <a:pPr marL="0" lvl="0" indent="0" algn="ctr" defTabSz="488950">
                <a:lnSpc>
                  <a:spcPct val="90000"/>
                </a:lnSpc>
                <a:spcBef>
                  <a:spcPct val="0"/>
                </a:spcBef>
                <a:spcAft>
                  <a:spcPct val="35000"/>
                </a:spcAft>
                <a:buNone/>
              </a:pPr>
              <a:r>
                <a:rPr lang="en-US" sz="1600" kern="1200" dirty="0"/>
                <a:t>SC adds to requirement narrow definition of “sexual harassment” </a:t>
              </a:r>
              <a:r>
                <a:rPr lang="en-US" sz="1600" i="1" kern="1200" dirty="0"/>
                <a:t>Monroe Co. Bd. Of Educ.</a:t>
              </a:r>
            </a:p>
          </p:txBody>
        </p:sp>
      </p:grpSp>
      <p:sp>
        <p:nvSpPr>
          <p:cNvPr id="6" name="Title 5">
            <a:extLst>
              <a:ext uri="{FF2B5EF4-FFF2-40B4-BE49-F238E27FC236}">
                <a16:creationId xmlns:a16="http://schemas.microsoft.com/office/drawing/2014/main" id="{EC243AF3-7A35-4AF2-991A-7A822743812B}"/>
              </a:ext>
            </a:extLst>
          </p:cNvPr>
          <p:cNvSpPr>
            <a:spLocks noGrp="1"/>
          </p:cNvSpPr>
          <p:nvPr>
            <p:ph type="title"/>
          </p:nvPr>
        </p:nvSpPr>
        <p:spPr>
          <a:xfrm>
            <a:off x="756575" y="236663"/>
            <a:ext cx="11074400" cy="1143000"/>
          </a:xfrm>
        </p:spPr>
        <p:txBody>
          <a:bodyPr/>
          <a:lstStyle/>
          <a:p>
            <a:r>
              <a:rPr lang="en-US" dirty="0"/>
              <a:t>Title IX Sexual Harassment Timeline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D216-7E96-4152-BCEE-B8DD451DFA67}"/>
              </a:ext>
            </a:extLst>
          </p:cNvPr>
          <p:cNvSpPr>
            <a:spLocks noGrp="1"/>
          </p:cNvSpPr>
          <p:nvPr>
            <p:ph type="title"/>
          </p:nvPr>
        </p:nvSpPr>
        <p:spPr>
          <a:xfrm>
            <a:off x="609600" y="255514"/>
            <a:ext cx="10972800" cy="1143000"/>
          </a:xfrm>
        </p:spPr>
        <p:txBody>
          <a:bodyPr>
            <a:normAutofit fontScale="90000"/>
          </a:bodyPr>
          <a:lstStyle/>
          <a:p>
            <a:r>
              <a:rPr lang="en-US" dirty="0"/>
              <a:t>Final Title IX Regulations Apply to Employees</a:t>
            </a:r>
          </a:p>
        </p:txBody>
      </p:sp>
      <p:sp>
        <p:nvSpPr>
          <p:cNvPr id="3" name="Content Placeholder 2">
            <a:extLst>
              <a:ext uri="{FF2B5EF4-FFF2-40B4-BE49-F238E27FC236}">
                <a16:creationId xmlns:a16="http://schemas.microsoft.com/office/drawing/2014/main" id="{E5EEFA3E-0C36-4A8C-BE8A-76C3F39C2300}"/>
              </a:ext>
            </a:extLst>
          </p:cNvPr>
          <p:cNvSpPr>
            <a:spLocks noGrp="1"/>
          </p:cNvSpPr>
          <p:nvPr>
            <p:ph idx="1"/>
          </p:nvPr>
        </p:nvSpPr>
        <p:spPr/>
        <p:txBody>
          <a:bodyPr/>
          <a:lstStyle/>
          <a:p>
            <a:pPr algn="just"/>
            <a:r>
              <a:rPr lang="en-US" dirty="0"/>
              <a:t>Recipients that are subject to both Title VII and Title IX must comply with both </a:t>
            </a:r>
          </a:p>
          <a:p>
            <a:pPr lvl="1" algn="just"/>
            <a:r>
              <a:rPr lang="en-US" dirty="0"/>
              <a:t>“Deliberate indifference” standard applies - Because Title IX recipients are “in the business of education”</a:t>
            </a:r>
          </a:p>
        </p:txBody>
      </p:sp>
      <p:pic>
        <p:nvPicPr>
          <p:cNvPr id="4" name="Picture 3">
            <a:extLst>
              <a:ext uri="{FF2B5EF4-FFF2-40B4-BE49-F238E27FC236}">
                <a16:creationId xmlns:a16="http://schemas.microsoft.com/office/drawing/2014/main" id="{4CC962AF-0A89-4267-B4B6-5FCA745FA66B}"/>
              </a:ext>
            </a:extLst>
          </p:cNvPr>
          <p:cNvPicPr>
            <a:picLocks noChangeAspect="1"/>
          </p:cNvPicPr>
          <p:nvPr/>
        </p:nvPicPr>
        <p:blipFill>
          <a:blip r:embed="rId2"/>
          <a:stretch>
            <a:fillRect/>
          </a:stretch>
        </p:blipFill>
        <p:spPr>
          <a:xfrm>
            <a:off x="7430543" y="3514593"/>
            <a:ext cx="3421488" cy="3087893"/>
          </a:xfrm>
          <a:prstGeom prst="rect">
            <a:avLst/>
          </a:prstGeom>
        </p:spPr>
      </p:pic>
    </p:spTree>
    <p:extLst>
      <p:ext uri="{BB962C8B-B14F-4D97-AF65-F5344CB8AC3E}">
        <p14:creationId xmlns:p14="http://schemas.microsoft.com/office/powerpoint/2010/main" val="153868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113574"/>
            <a:ext cx="9144000" cy="5134827"/>
          </a:xfrm>
          <a:prstGeom prst="rect">
            <a:avLst/>
          </a:prstGeom>
        </p:spPr>
      </p:pic>
      <p:sp>
        <p:nvSpPr>
          <p:cNvPr id="5" name="Oval 4"/>
          <p:cNvSpPr/>
          <p:nvPr/>
        </p:nvSpPr>
        <p:spPr>
          <a:xfrm>
            <a:off x="1254468" y="609599"/>
            <a:ext cx="4114800" cy="3962400"/>
          </a:xfrm>
          <a:prstGeom prst="ellips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prstClr val="black"/>
                </a:solidFill>
                <a:latin typeface="Constantia"/>
              </a:rPr>
              <a:t>Sexual</a:t>
            </a:r>
          </a:p>
          <a:p>
            <a:pPr algn="ctr"/>
            <a:r>
              <a:rPr lang="en-US" sz="2200" b="1" dirty="0">
                <a:solidFill>
                  <a:prstClr val="black"/>
                </a:solidFill>
                <a:latin typeface="Constantia"/>
              </a:rPr>
              <a:t>Harassment</a:t>
            </a:r>
          </a:p>
          <a:p>
            <a:pPr algn="ctr"/>
            <a:r>
              <a:rPr lang="en-US" sz="2200" b="1" dirty="0">
                <a:solidFill>
                  <a:prstClr val="black"/>
                </a:solidFill>
                <a:latin typeface="Constantia"/>
              </a:rPr>
              <a:t>• Employee quid pro</a:t>
            </a:r>
          </a:p>
          <a:p>
            <a:pPr algn="ctr"/>
            <a:r>
              <a:rPr lang="en-US" sz="2200" b="1" dirty="0">
                <a:solidFill>
                  <a:prstClr val="black"/>
                </a:solidFill>
                <a:latin typeface="Constantia"/>
              </a:rPr>
              <a:t>quo</a:t>
            </a:r>
          </a:p>
          <a:p>
            <a:pPr algn="ctr"/>
            <a:r>
              <a:rPr lang="en-US" sz="2200" b="1" dirty="0">
                <a:solidFill>
                  <a:prstClr val="black"/>
                </a:solidFill>
                <a:latin typeface="Constantia"/>
              </a:rPr>
              <a:t>• Hostile environment</a:t>
            </a:r>
          </a:p>
          <a:p>
            <a:pPr algn="ctr"/>
            <a:r>
              <a:rPr lang="en-US" sz="2200" b="1" dirty="0">
                <a:solidFill>
                  <a:prstClr val="black"/>
                </a:solidFill>
                <a:latin typeface="Constantia"/>
              </a:rPr>
              <a:t>(newly defined)</a:t>
            </a:r>
          </a:p>
          <a:p>
            <a:pPr algn="ctr"/>
            <a:r>
              <a:rPr lang="en-US" sz="2200" b="1" dirty="0">
                <a:solidFill>
                  <a:prstClr val="black"/>
                </a:solidFill>
                <a:latin typeface="Constantia"/>
              </a:rPr>
              <a:t>• VAWA “big four”</a:t>
            </a:r>
          </a:p>
        </p:txBody>
      </p:sp>
    </p:spTree>
    <p:extLst>
      <p:ext uri="{BB962C8B-B14F-4D97-AF65-F5344CB8AC3E}">
        <p14:creationId xmlns:p14="http://schemas.microsoft.com/office/powerpoint/2010/main" val="2376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1AFC-2B83-4292-BB5A-ABD34F50395D}"/>
              </a:ext>
            </a:extLst>
          </p:cNvPr>
          <p:cNvSpPr>
            <a:spLocks noGrp="1"/>
          </p:cNvSpPr>
          <p:nvPr>
            <p:ph type="title"/>
          </p:nvPr>
        </p:nvSpPr>
        <p:spPr>
          <a:xfrm>
            <a:off x="609600" y="203756"/>
            <a:ext cx="10972800" cy="1143000"/>
          </a:xfrm>
        </p:spPr>
        <p:txBody>
          <a:bodyPr>
            <a:normAutofit fontScale="90000"/>
          </a:bodyPr>
          <a:lstStyle/>
          <a:p>
            <a:r>
              <a:rPr lang="en-US" dirty="0"/>
              <a:t>New Definitions of Sexual Harassment:</a:t>
            </a:r>
            <a:br>
              <a:rPr lang="en-US" dirty="0"/>
            </a:br>
            <a:r>
              <a:rPr lang="en-US" dirty="0"/>
              <a:t>BCPSS Policy 6.12</a:t>
            </a:r>
          </a:p>
        </p:txBody>
      </p:sp>
      <p:sp>
        <p:nvSpPr>
          <p:cNvPr id="3" name="Content Placeholder 2">
            <a:extLst>
              <a:ext uri="{FF2B5EF4-FFF2-40B4-BE49-F238E27FC236}">
                <a16:creationId xmlns:a16="http://schemas.microsoft.com/office/drawing/2014/main" id="{253FD4E2-CB68-45CC-A687-94EEEDD2C2F0}"/>
              </a:ext>
            </a:extLst>
          </p:cNvPr>
          <p:cNvSpPr>
            <a:spLocks noGrp="1"/>
          </p:cNvSpPr>
          <p:nvPr>
            <p:ph idx="1"/>
          </p:nvPr>
        </p:nvSpPr>
        <p:spPr/>
        <p:txBody>
          <a:bodyPr>
            <a:normAutofit lnSpcReduction="10000"/>
          </a:bodyPr>
          <a:lstStyle/>
          <a:p>
            <a:r>
              <a:rPr lang="en-US" dirty="0"/>
              <a:t>Sexual harassment means conduct on the basis of sex that satisfies one or more of the following: </a:t>
            </a:r>
          </a:p>
          <a:p>
            <a:pPr lvl="1"/>
            <a:r>
              <a:rPr lang="en-US" dirty="0"/>
              <a:t>Quid pro quo – An employee of the recipient conditioning the provision of an aid, benefit, or service of the recipient on an individual’s participation in unwelcome sexual conduct </a:t>
            </a:r>
          </a:p>
          <a:p>
            <a:pPr lvl="1"/>
            <a:r>
              <a:rPr lang="en-US" dirty="0"/>
              <a:t>Hostile environment – Unwelcome conduct determined by a reasonable person to be so severe, pervasive, and objectively offensive that it effectively denies a person equal access to the recipient’s education program or activity; or</a:t>
            </a:r>
          </a:p>
          <a:p>
            <a:pPr lvl="1"/>
            <a:r>
              <a:rPr lang="en-US" dirty="0" err="1"/>
              <a:t>Clery</a:t>
            </a:r>
            <a:r>
              <a:rPr lang="en-US" dirty="0"/>
              <a:t> crimes – Sexual assault, dating violence, domestic violence, or stalking [</a:t>
            </a:r>
            <a:r>
              <a:rPr lang="en-US" dirty="0" err="1"/>
              <a:t>Clery</a:t>
            </a:r>
            <a:r>
              <a:rPr lang="en-US" dirty="0"/>
              <a:t> regulatory definition cites omitted]</a:t>
            </a:r>
          </a:p>
        </p:txBody>
      </p:sp>
    </p:spTree>
    <p:extLst>
      <p:ext uri="{BB962C8B-B14F-4D97-AF65-F5344CB8AC3E}">
        <p14:creationId xmlns:p14="http://schemas.microsoft.com/office/powerpoint/2010/main" val="226459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C929E48-9EA4-422E-8154-3DB487900390}"/>
              </a:ext>
            </a:extLst>
          </p:cNvPr>
          <p:cNvGraphicFramePr/>
          <p:nvPr>
            <p:extLst>
              <p:ext uri="{D42A27DB-BD31-4B8C-83A1-F6EECF244321}">
                <p14:modId xmlns:p14="http://schemas.microsoft.com/office/powerpoint/2010/main" val="2658149075"/>
              </p:ext>
            </p:extLst>
          </p:nvPr>
        </p:nvGraphicFramePr>
        <p:xfrm>
          <a:off x="218727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339E699D-6E12-4864-A603-9DDB7D8FE306}"/>
              </a:ext>
            </a:extLst>
          </p:cNvPr>
          <p:cNvSpPr>
            <a:spLocks noGrp="1"/>
          </p:cNvSpPr>
          <p:nvPr>
            <p:ph type="title"/>
          </p:nvPr>
        </p:nvSpPr>
        <p:spPr>
          <a:xfrm>
            <a:off x="558800" y="0"/>
            <a:ext cx="11074400" cy="1143000"/>
          </a:xfrm>
        </p:spPr>
        <p:txBody>
          <a:bodyPr/>
          <a:lstStyle/>
          <a:p>
            <a:r>
              <a:rPr lang="en-US" dirty="0"/>
              <a:t>Quid Pro Quo</a:t>
            </a:r>
          </a:p>
        </p:txBody>
      </p:sp>
    </p:spTree>
    <p:extLst>
      <p:ext uri="{BB962C8B-B14F-4D97-AF65-F5344CB8AC3E}">
        <p14:creationId xmlns:p14="http://schemas.microsoft.com/office/powerpoint/2010/main" val="349136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277A8-3983-41F8-9B1D-F1A53311A826}"/>
              </a:ext>
            </a:extLst>
          </p:cNvPr>
          <p:cNvPicPr>
            <a:picLocks noChangeAspect="1"/>
          </p:cNvPicPr>
          <p:nvPr/>
        </p:nvPicPr>
        <p:blipFill>
          <a:blip r:embed="rId2"/>
          <a:stretch>
            <a:fillRect/>
          </a:stretch>
        </p:blipFill>
        <p:spPr>
          <a:xfrm>
            <a:off x="1587260" y="5021425"/>
            <a:ext cx="9282023" cy="1836575"/>
          </a:xfrm>
          <a:prstGeom prst="rect">
            <a:avLst/>
          </a:prstGeom>
        </p:spPr>
      </p:pic>
      <p:sp>
        <p:nvSpPr>
          <p:cNvPr id="4" name="Title 3">
            <a:extLst>
              <a:ext uri="{FF2B5EF4-FFF2-40B4-BE49-F238E27FC236}">
                <a16:creationId xmlns:a16="http://schemas.microsoft.com/office/drawing/2014/main" id="{D4368ABC-0D77-4A11-8332-BC67C9E70444}"/>
              </a:ext>
            </a:extLst>
          </p:cNvPr>
          <p:cNvSpPr>
            <a:spLocks noGrp="1"/>
          </p:cNvSpPr>
          <p:nvPr>
            <p:ph type="title"/>
          </p:nvPr>
        </p:nvSpPr>
        <p:spPr>
          <a:xfrm>
            <a:off x="290423" y="497680"/>
            <a:ext cx="11165456" cy="1143000"/>
          </a:xfrm>
        </p:spPr>
        <p:txBody>
          <a:bodyPr>
            <a:normAutofit fontScale="90000"/>
          </a:bodyPr>
          <a:lstStyle/>
          <a:p>
            <a:pPr algn="ctr"/>
            <a:r>
              <a:rPr lang="en-US" dirty="0"/>
              <a:t>Hostile Environment: </a:t>
            </a:r>
            <a:br>
              <a:rPr lang="en-US" dirty="0"/>
            </a:br>
            <a:r>
              <a:rPr lang="en-US" dirty="0"/>
              <a:t>What Changed? </a:t>
            </a:r>
          </a:p>
        </p:txBody>
      </p:sp>
      <p:sp>
        <p:nvSpPr>
          <p:cNvPr id="5" name="Text Placeholder 4">
            <a:extLst>
              <a:ext uri="{FF2B5EF4-FFF2-40B4-BE49-F238E27FC236}">
                <a16:creationId xmlns:a16="http://schemas.microsoft.com/office/drawing/2014/main" id="{F8D7E371-DDA6-46B7-9F7E-C8422C837317}"/>
              </a:ext>
            </a:extLst>
          </p:cNvPr>
          <p:cNvSpPr>
            <a:spLocks noGrp="1"/>
          </p:cNvSpPr>
          <p:nvPr>
            <p:ph type="body" idx="1"/>
          </p:nvPr>
        </p:nvSpPr>
        <p:spPr/>
        <p:txBody>
          <a:bodyPr/>
          <a:lstStyle/>
          <a:p>
            <a:r>
              <a:rPr lang="en-US" dirty="0"/>
              <a:t>Old Definition (OCR Guidance )</a:t>
            </a:r>
          </a:p>
        </p:txBody>
      </p:sp>
      <p:sp>
        <p:nvSpPr>
          <p:cNvPr id="7" name="Text Placeholder 6">
            <a:extLst>
              <a:ext uri="{FF2B5EF4-FFF2-40B4-BE49-F238E27FC236}">
                <a16:creationId xmlns:a16="http://schemas.microsoft.com/office/drawing/2014/main" id="{BA197F8D-C92D-4426-95A6-B45423868A0D}"/>
              </a:ext>
            </a:extLst>
          </p:cNvPr>
          <p:cNvSpPr>
            <a:spLocks noGrp="1"/>
          </p:cNvSpPr>
          <p:nvPr>
            <p:ph type="body" sz="half" idx="3"/>
          </p:nvPr>
        </p:nvSpPr>
        <p:spPr/>
        <p:txBody>
          <a:bodyPr>
            <a:normAutofit/>
          </a:bodyPr>
          <a:lstStyle/>
          <a:p>
            <a:r>
              <a:rPr lang="en-US" dirty="0"/>
              <a:t>New Definition (Final Rule)</a:t>
            </a:r>
          </a:p>
        </p:txBody>
      </p:sp>
      <p:sp>
        <p:nvSpPr>
          <p:cNvPr id="6" name="Content Placeholder 5">
            <a:extLst>
              <a:ext uri="{FF2B5EF4-FFF2-40B4-BE49-F238E27FC236}">
                <a16:creationId xmlns:a16="http://schemas.microsoft.com/office/drawing/2014/main" id="{2C6451B2-011C-4FDB-BF3A-2A214E76C34E}"/>
              </a:ext>
            </a:extLst>
          </p:cNvPr>
          <p:cNvSpPr>
            <a:spLocks noGrp="1"/>
          </p:cNvSpPr>
          <p:nvPr>
            <p:ph sz="quarter" idx="2"/>
          </p:nvPr>
        </p:nvSpPr>
        <p:spPr/>
        <p:txBody>
          <a:bodyPr/>
          <a:lstStyle/>
          <a:p>
            <a:r>
              <a:rPr lang="en-US" dirty="0"/>
              <a:t> Unwelcome conduct </a:t>
            </a:r>
          </a:p>
          <a:p>
            <a:r>
              <a:rPr lang="en-US" dirty="0"/>
              <a:t>Determined by a reasonable person </a:t>
            </a:r>
          </a:p>
          <a:p>
            <a:r>
              <a:rPr lang="en-US" dirty="0"/>
              <a:t>To be severe, pervasive</a:t>
            </a:r>
            <a:r>
              <a:rPr lang="en-US" b="1" u="sng" dirty="0"/>
              <a:t>, or </a:t>
            </a:r>
            <a:r>
              <a:rPr lang="en-US" dirty="0"/>
              <a:t>persistent, and to </a:t>
            </a:r>
            <a:r>
              <a:rPr lang="en-US" b="1" u="sng" dirty="0"/>
              <a:t>interfere with or limit</a:t>
            </a:r>
            <a:r>
              <a:rPr lang="en-US" dirty="0"/>
              <a:t> a student’s ability to participate in or benefit from school services, activities, or opportunities</a:t>
            </a:r>
          </a:p>
          <a:p>
            <a:endParaRPr lang="en-US" dirty="0"/>
          </a:p>
        </p:txBody>
      </p:sp>
      <p:sp>
        <p:nvSpPr>
          <p:cNvPr id="8" name="Content Placeholder 7">
            <a:extLst>
              <a:ext uri="{FF2B5EF4-FFF2-40B4-BE49-F238E27FC236}">
                <a16:creationId xmlns:a16="http://schemas.microsoft.com/office/drawing/2014/main" id="{F28EC437-8AFE-48B4-84F8-D128CD478366}"/>
              </a:ext>
            </a:extLst>
          </p:cNvPr>
          <p:cNvSpPr>
            <a:spLocks noGrp="1"/>
          </p:cNvSpPr>
          <p:nvPr>
            <p:ph sz="quarter" idx="4"/>
          </p:nvPr>
        </p:nvSpPr>
        <p:spPr/>
        <p:txBody>
          <a:bodyPr/>
          <a:lstStyle/>
          <a:p>
            <a:r>
              <a:rPr lang="en-US" dirty="0"/>
              <a:t>Unwelcome conduct </a:t>
            </a:r>
          </a:p>
          <a:p>
            <a:r>
              <a:rPr lang="en-US" dirty="0"/>
              <a:t>Determined by a reasonable person</a:t>
            </a:r>
          </a:p>
          <a:p>
            <a:r>
              <a:rPr lang="en-US" dirty="0"/>
              <a:t>To be so severe, pervasive, </a:t>
            </a:r>
            <a:r>
              <a:rPr lang="en-US" b="1" u="sng" dirty="0"/>
              <a:t>and</a:t>
            </a:r>
            <a:r>
              <a:rPr lang="en-US" dirty="0"/>
              <a:t> objectively offensive that it </a:t>
            </a:r>
            <a:r>
              <a:rPr lang="en-US" b="1" u="sng" dirty="0"/>
              <a:t>effectively denies</a:t>
            </a:r>
            <a:r>
              <a:rPr lang="en-US" dirty="0"/>
              <a:t> a person’s equal access to the recipient’s education program or activity</a:t>
            </a:r>
          </a:p>
          <a:p>
            <a:endParaRPr lang="en-US" dirty="0"/>
          </a:p>
        </p:txBody>
      </p:sp>
    </p:spTree>
    <p:extLst>
      <p:ext uri="{BB962C8B-B14F-4D97-AF65-F5344CB8AC3E}">
        <p14:creationId xmlns:p14="http://schemas.microsoft.com/office/powerpoint/2010/main" val="56441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E2FD1D-13AB-4348-AB35-9F1AA31E87E6}"/>
              </a:ext>
            </a:extLst>
          </p:cNvPr>
          <p:cNvSpPr/>
          <p:nvPr/>
        </p:nvSpPr>
        <p:spPr>
          <a:xfrm>
            <a:off x="0" y="0"/>
            <a:ext cx="12192000" cy="130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2" name="Title 1">
            <a:extLst>
              <a:ext uri="{FF2B5EF4-FFF2-40B4-BE49-F238E27FC236}">
                <a16:creationId xmlns:a16="http://schemas.microsoft.com/office/drawing/2014/main" id="{1B95BC3D-E2A0-49C5-977A-07EEAFB6F583}"/>
              </a:ext>
            </a:extLst>
          </p:cNvPr>
          <p:cNvSpPr>
            <a:spLocks noGrp="1"/>
          </p:cNvSpPr>
          <p:nvPr>
            <p:ph type="title"/>
          </p:nvPr>
        </p:nvSpPr>
        <p:spPr>
          <a:xfrm>
            <a:off x="592666" y="162719"/>
            <a:ext cx="8229600" cy="1143000"/>
          </a:xfrm>
        </p:spPr>
        <p:txBody>
          <a:bodyPr>
            <a:normAutofit/>
          </a:bodyPr>
          <a:lstStyle/>
          <a:p>
            <a:r>
              <a:rPr lang="en-US" sz="4000" b="1" dirty="0">
                <a:solidFill>
                  <a:schemeClr val="bg1"/>
                </a:solidFill>
                <a:latin typeface="+mn-lt"/>
              </a:rPr>
              <a:t>WHAT</a:t>
            </a:r>
            <a:r>
              <a:rPr lang="en-US" sz="4000" b="1" dirty="0">
                <a:solidFill>
                  <a:srgbClr val="404040"/>
                </a:solidFill>
                <a:latin typeface="+mn-lt"/>
              </a:rPr>
              <a:t> IS IT? -  BCPSS Policy 6.10</a:t>
            </a:r>
          </a:p>
        </p:txBody>
      </p:sp>
      <p:sp>
        <p:nvSpPr>
          <p:cNvPr id="3" name="Content Placeholder 2">
            <a:extLst>
              <a:ext uri="{FF2B5EF4-FFF2-40B4-BE49-F238E27FC236}">
                <a16:creationId xmlns:a16="http://schemas.microsoft.com/office/drawing/2014/main" id="{8D466349-7C34-45B8-8539-A137D148AEC7}"/>
              </a:ext>
            </a:extLst>
          </p:cNvPr>
          <p:cNvSpPr>
            <a:spLocks noGrp="1"/>
          </p:cNvSpPr>
          <p:nvPr>
            <p:ph idx="1"/>
          </p:nvPr>
        </p:nvSpPr>
        <p:spPr>
          <a:xfrm>
            <a:off x="3369733" y="2057928"/>
            <a:ext cx="8229600" cy="4637353"/>
          </a:xfrm>
        </p:spPr>
        <p:txBody>
          <a:bodyPr>
            <a:normAutofit/>
          </a:bodyPr>
          <a:lstStyle/>
          <a:p>
            <a:pPr>
              <a:buNone/>
            </a:pPr>
            <a:r>
              <a:rPr lang="en-US" sz="4000" i="1" dirty="0">
                <a:solidFill>
                  <a:schemeClr val="tx1">
                    <a:lumMod val="75000"/>
                    <a:lumOff val="25000"/>
                  </a:schemeClr>
                </a:solidFill>
              </a:rPr>
              <a:t>	</a:t>
            </a:r>
            <a:r>
              <a:rPr lang="en-US" sz="3200" i="1" dirty="0">
                <a:solidFill>
                  <a:schemeClr val="tx1">
                    <a:lumMod val="75000"/>
                    <a:lumOff val="25000"/>
                  </a:schemeClr>
                </a:solidFill>
              </a:rPr>
              <a:t>“No person in the United States shall, on the basis of sex, be excluded from participation in, be denied the benefits of, or be subjected to discrimination under any educational program or activity receiving Federal financial assistance.”</a:t>
            </a:r>
          </a:p>
          <a:p>
            <a:pPr algn="r">
              <a:spcBef>
                <a:spcPts val="0"/>
              </a:spcBef>
              <a:buNone/>
            </a:pPr>
            <a:r>
              <a:rPr lang="en-US" sz="3200" b="1" dirty="0"/>
              <a:t/>
            </a:r>
            <a:br>
              <a:rPr lang="en-US" sz="3200" b="1" dirty="0"/>
            </a:br>
            <a:r>
              <a:rPr lang="en-US" sz="2200" b="1" dirty="0">
                <a:solidFill>
                  <a:schemeClr val="tx1">
                    <a:lumMod val="75000"/>
                    <a:lumOff val="25000"/>
                  </a:schemeClr>
                </a:solidFill>
              </a:rPr>
              <a:t>Title IX of the Education Amendments of 1972 </a:t>
            </a:r>
          </a:p>
          <a:p>
            <a:pPr algn="r">
              <a:spcBef>
                <a:spcPts val="0"/>
              </a:spcBef>
              <a:buNone/>
            </a:pPr>
            <a:r>
              <a:rPr lang="en-US" sz="2200" b="1" dirty="0">
                <a:solidFill>
                  <a:schemeClr val="tx1">
                    <a:lumMod val="75000"/>
                    <a:lumOff val="25000"/>
                  </a:schemeClr>
                </a:solidFill>
              </a:rPr>
              <a:t>(“Title IX”), 20 U.S.C. § 168.</a:t>
            </a:r>
          </a:p>
        </p:txBody>
      </p:sp>
      <p:pic>
        <p:nvPicPr>
          <p:cNvPr id="5" name="Graphic 4">
            <a:extLst>
              <a:ext uri="{FF2B5EF4-FFF2-40B4-BE49-F238E27FC236}">
                <a16:creationId xmlns:a16="http://schemas.microsoft.com/office/drawing/2014/main" id="{7B10EAFF-5B61-4D1B-AC46-EC710636C0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92666" y="2776460"/>
            <a:ext cx="2607734" cy="1612054"/>
          </a:xfrm>
          <a:prstGeom prst="rect">
            <a:avLst/>
          </a:prstGeom>
        </p:spPr>
      </p:pic>
    </p:spTree>
    <p:extLst>
      <p:ext uri="{BB962C8B-B14F-4D97-AF65-F5344CB8AC3E}">
        <p14:creationId xmlns:p14="http://schemas.microsoft.com/office/powerpoint/2010/main" val="1680531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A756F-54AC-4E12-A8C7-1AAF872E23A6}"/>
              </a:ext>
            </a:extLst>
          </p:cNvPr>
          <p:cNvSpPr>
            <a:spLocks noGrp="1"/>
          </p:cNvSpPr>
          <p:nvPr>
            <p:ph type="title"/>
          </p:nvPr>
        </p:nvSpPr>
        <p:spPr>
          <a:xfrm>
            <a:off x="558800" y="0"/>
            <a:ext cx="11074400" cy="1143000"/>
          </a:xfrm>
        </p:spPr>
        <p:txBody>
          <a:bodyPr/>
          <a:lstStyle/>
          <a:p>
            <a:pPr algn="ctr"/>
            <a:r>
              <a:rPr lang="en-US" dirty="0"/>
              <a:t>VAWA “Big Four”</a:t>
            </a:r>
          </a:p>
        </p:txBody>
      </p:sp>
      <p:graphicFrame>
        <p:nvGraphicFramePr>
          <p:cNvPr id="5" name="Diagram 4">
            <a:extLst>
              <a:ext uri="{FF2B5EF4-FFF2-40B4-BE49-F238E27FC236}">
                <a16:creationId xmlns:a16="http://schemas.microsoft.com/office/drawing/2014/main" id="{FB6128D1-DC92-46B4-AA3F-00BCC07EEE92}"/>
              </a:ext>
            </a:extLst>
          </p:cNvPr>
          <p:cNvGraphicFramePr/>
          <p:nvPr>
            <p:extLst>
              <p:ext uri="{D42A27DB-BD31-4B8C-83A1-F6EECF244321}">
                <p14:modId xmlns:p14="http://schemas.microsoft.com/office/powerpoint/2010/main" val="482332617"/>
              </p:ext>
            </p:extLst>
          </p:nvPr>
        </p:nvGraphicFramePr>
        <p:xfrm>
          <a:off x="1723366" y="1289009"/>
          <a:ext cx="8745268" cy="543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40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99B1F9-8C54-44A5-88C9-8E355DABA8D6}"/>
              </a:ext>
            </a:extLst>
          </p:cNvPr>
          <p:cNvSpPr txBox="1"/>
          <p:nvPr/>
        </p:nvSpPr>
        <p:spPr>
          <a:xfrm>
            <a:off x="3832604" y="3800782"/>
            <a:ext cx="7157448" cy="2677656"/>
          </a:xfrm>
          <a:prstGeom prst="rect">
            <a:avLst/>
          </a:prstGeom>
          <a:noFill/>
        </p:spPr>
        <p:txBody>
          <a:bodyPr wrap="square">
            <a:spAutoFit/>
          </a:bodyPr>
          <a:lstStyle/>
          <a:p>
            <a:pPr algn="just"/>
            <a:r>
              <a:rPr lang="en-US" sz="2800" dirty="0"/>
              <a:t>“Educational program or activity” includes locations, events, or circumstances over which the recipient exercised substantial control over both the respondent and the context in which the sexual harassment occurs…</a:t>
            </a:r>
          </a:p>
        </p:txBody>
      </p:sp>
      <p:sp>
        <p:nvSpPr>
          <p:cNvPr id="5" name="Title 4">
            <a:extLst>
              <a:ext uri="{FF2B5EF4-FFF2-40B4-BE49-F238E27FC236}">
                <a16:creationId xmlns:a16="http://schemas.microsoft.com/office/drawing/2014/main" id="{3872567B-2264-4D49-9601-A7525153A7D5}"/>
              </a:ext>
            </a:extLst>
          </p:cNvPr>
          <p:cNvSpPr>
            <a:spLocks noGrp="1"/>
          </p:cNvSpPr>
          <p:nvPr>
            <p:ph type="title"/>
          </p:nvPr>
        </p:nvSpPr>
        <p:spPr/>
        <p:txBody>
          <a:bodyPr/>
          <a:lstStyle/>
          <a:p>
            <a:r>
              <a:rPr lang="en-US" dirty="0"/>
              <a:t>“In a program or activity”</a:t>
            </a:r>
          </a:p>
        </p:txBody>
      </p:sp>
    </p:spTree>
    <p:extLst>
      <p:ext uri="{BB962C8B-B14F-4D97-AF65-F5344CB8AC3E}">
        <p14:creationId xmlns:p14="http://schemas.microsoft.com/office/powerpoint/2010/main" val="37788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9F8E3A-077D-4D7B-9814-F36B401B78AE}"/>
              </a:ext>
            </a:extLst>
          </p:cNvPr>
          <p:cNvSpPr>
            <a:spLocks noGrp="1"/>
          </p:cNvSpPr>
          <p:nvPr>
            <p:ph type="title"/>
          </p:nvPr>
        </p:nvSpPr>
        <p:spPr/>
        <p:txBody>
          <a:bodyPr>
            <a:normAutofit fontScale="90000"/>
          </a:bodyPr>
          <a:lstStyle/>
          <a:p>
            <a:r>
              <a:rPr lang="en-US" dirty="0"/>
              <a:t>When and how must a school respond to sexual harassment? </a:t>
            </a:r>
          </a:p>
        </p:txBody>
      </p:sp>
      <p:sp>
        <p:nvSpPr>
          <p:cNvPr id="4" name="Content Placeholder 3">
            <a:extLst>
              <a:ext uri="{FF2B5EF4-FFF2-40B4-BE49-F238E27FC236}">
                <a16:creationId xmlns:a16="http://schemas.microsoft.com/office/drawing/2014/main" id="{8A5DD3CE-17E8-4B28-95CB-A378CB267DDA}"/>
              </a:ext>
            </a:extLst>
          </p:cNvPr>
          <p:cNvSpPr>
            <a:spLocks noGrp="1"/>
          </p:cNvSpPr>
          <p:nvPr>
            <p:ph idx="1"/>
          </p:nvPr>
        </p:nvSpPr>
        <p:spPr/>
        <p:txBody>
          <a:bodyPr/>
          <a:lstStyle/>
          <a:p>
            <a:pPr algn="just"/>
            <a:r>
              <a:rPr lang="en-US" dirty="0"/>
              <a:t>A recipient with </a:t>
            </a:r>
            <a:r>
              <a:rPr lang="en-US" b="1" u="sng" dirty="0"/>
              <a:t>actual knowledge </a:t>
            </a:r>
            <a:r>
              <a:rPr lang="en-US" dirty="0"/>
              <a:t>of sexual harassment in an educational program or activity of the recipient against a person in the United States, must respond promptly in a manner that is not </a:t>
            </a:r>
            <a:r>
              <a:rPr lang="en-US" b="1" u="sng" dirty="0"/>
              <a:t>deliberately indifferent.</a:t>
            </a:r>
            <a:r>
              <a:rPr lang="en-US" dirty="0"/>
              <a:t> A recipient is only deliberately indifferent if its response to sexual harassment is unreasonable in light of known circumstances.</a:t>
            </a:r>
          </a:p>
        </p:txBody>
      </p:sp>
    </p:spTree>
    <p:extLst>
      <p:ext uri="{BB962C8B-B14F-4D97-AF65-F5344CB8AC3E}">
        <p14:creationId xmlns:p14="http://schemas.microsoft.com/office/powerpoint/2010/main" val="1640863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1" y="1143000"/>
            <a:ext cx="8366969" cy="4724400"/>
          </a:xfrm>
          <a:prstGeom prst="rect">
            <a:avLst/>
          </a:prstGeom>
        </p:spPr>
      </p:pic>
    </p:spTree>
    <p:extLst>
      <p:ext uri="{BB962C8B-B14F-4D97-AF65-F5344CB8AC3E}">
        <p14:creationId xmlns:p14="http://schemas.microsoft.com/office/powerpoint/2010/main" val="326540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4F39-5B97-40BA-A2C9-E4A57E00863E}"/>
              </a:ext>
            </a:extLst>
          </p:cNvPr>
          <p:cNvSpPr>
            <a:spLocks noGrp="1"/>
          </p:cNvSpPr>
          <p:nvPr>
            <p:ph type="title"/>
          </p:nvPr>
        </p:nvSpPr>
        <p:spPr/>
        <p:txBody>
          <a:bodyPr/>
          <a:lstStyle/>
          <a:p>
            <a:r>
              <a:rPr lang="en-US" dirty="0"/>
              <a:t>Break it Down… </a:t>
            </a:r>
          </a:p>
        </p:txBody>
      </p:sp>
      <p:sp>
        <p:nvSpPr>
          <p:cNvPr id="3" name="Content Placeholder 2">
            <a:extLst>
              <a:ext uri="{FF2B5EF4-FFF2-40B4-BE49-F238E27FC236}">
                <a16:creationId xmlns:a16="http://schemas.microsoft.com/office/drawing/2014/main" id="{04F65EFC-9FC2-47AF-B4A4-CE7931247A23}"/>
              </a:ext>
            </a:extLst>
          </p:cNvPr>
          <p:cNvSpPr>
            <a:spLocks noGrp="1"/>
          </p:cNvSpPr>
          <p:nvPr>
            <p:ph idx="1"/>
          </p:nvPr>
        </p:nvSpPr>
        <p:spPr/>
        <p:txBody>
          <a:bodyPr/>
          <a:lstStyle/>
          <a:p>
            <a:r>
              <a:rPr lang="en-US" dirty="0"/>
              <a:t>Actual knowledge = </a:t>
            </a:r>
          </a:p>
          <a:p>
            <a:pPr lvl="1"/>
            <a:r>
              <a:rPr lang="en-US" dirty="0"/>
              <a:t>notice of sexual harassment or allegations of sexual harassment to a recipient’s: </a:t>
            </a:r>
          </a:p>
          <a:p>
            <a:pPr lvl="2"/>
            <a:r>
              <a:rPr lang="en-US" dirty="0"/>
              <a:t>Title IX Coordinator, or </a:t>
            </a:r>
          </a:p>
          <a:p>
            <a:pPr lvl="2"/>
            <a:r>
              <a:rPr lang="en-US" dirty="0"/>
              <a:t>Any official of the recipient who has authority to institute corrective measures on behalf of the recipient, or </a:t>
            </a:r>
          </a:p>
          <a:p>
            <a:pPr lvl="2"/>
            <a:r>
              <a:rPr lang="en-US" dirty="0"/>
              <a:t>To </a:t>
            </a:r>
            <a:r>
              <a:rPr lang="en-US" b="1" u="sng" dirty="0"/>
              <a:t>any employee </a:t>
            </a:r>
            <a:r>
              <a:rPr lang="en-US" dirty="0"/>
              <a:t>of an elementary or secondary school 34 C.F.R. § 106.30(a)</a:t>
            </a:r>
          </a:p>
        </p:txBody>
      </p:sp>
    </p:spTree>
    <p:extLst>
      <p:ext uri="{BB962C8B-B14F-4D97-AF65-F5344CB8AC3E}">
        <p14:creationId xmlns:p14="http://schemas.microsoft.com/office/powerpoint/2010/main" val="308163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01" r="-601"/>
          <a:stretch/>
        </p:blipFill>
        <p:spPr>
          <a:xfrm>
            <a:off x="1952356" y="914400"/>
            <a:ext cx="7877444" cy="5638800"/>
          </a:xfrm>
          <a:prstGeom prst="rect">
            <a:avLst/>
          </a:prstGeom>
        </p:spPr>
      </p:pic>
      <p:sp>
        <p:nvSpPr>
          <p:cNvPr id="3" name="Title 2">
            <a:extLst>
              <a:ext uri="{FF2B5EF4-FFF2-40B4-BE49-F238E27FC236}">
                <a16:creationId xmlns:a16="http://schemas.microsoft.com/office/drawing/2014/main" id="{261EB2FB-9ED0-4512-AB42-5B4FB4AC9624}"/>
              </a:ext>
            </a:extLst>
          </p:cNvPr>
          <p:cNvSpPr>
            <a:spLocks noGrp="1"/>
          </p:cNvSpPr>
          <p:nvPr>
            <p:ph type="title"/>
          </p:nvPr>
        </p:nvSpPr>
        <p:spPr>
          <a:xfrm>
            <a:off x="353878" y="-106795"/>
            <a:ext cx="11074400" cy="1143000"/>
          </a:xfrm>
        </p:spPr>
        <p:txBody>
          <a:bodyPr/>
          <a:lstStyle/>
          <a:p>
            <a:r>
              <a:rPr lang="en-US" dirty="0"/>
              <a:t>Break it Down…</a:t>
            </a:r>
          </a:p>
        </p:txBody>
      </p:sp>
    </p:spTree>
    <p:extLst>
      <p:ext uri="{BB962C8B-B14F-4D97-AF65-F5344CB8AC3E}">
        <p14:creationId xmlns:p14="http://schemas.microsoft.com/office/powerpoint/2010/main" val="628077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066800"/>
            <a:ext cx="9144000" cy="3491434"/>
          </a:xfrm>
          <a:prstGeom prst="rect">
            <a:avLst/>
          </a:prstGeom>
        </p:spPr>
      </p:pic>
      <p:sp>
        <p:nvSpPr>
          <p:cNvPr id="3" name="TextBox 2"/>
          <p:cNvSpPr txBox="1"/>
          <p:nvPr/>
        </p:nvSpPr>
        <p:spPr>
          <a:xfrm>
            <a:off x="1524000" y="4953000"/>
            <a:ext cx="3352800" cy="923330"/>
          </a:xfrm>
          <a:prstGeom prst="rect">
            <a:avLst/>
          </a:prstGeom>
          <a:noFill/>
        </p:spPr>
        <p:txBody>
          <a:bodyPr wrap="square" rtlCol="0">
            <a:spAutoFit/>
          </a:bodyPr>
          <a:lstStyle/>
          <a:p>
            <a:endParaRPr lang="en-US" b="1" dirty="0">
              <a:solidFill>
                <a:prstClr val="black"/>
              </a:solidFill>
              <a:latin typeface="Constantia"/>
            </a:endParaRPr>
          </a:p>
          <a:p>
            <a:endParaRPr lang="en-US" b="1" dirty="0">
              <a:solidFill>
                <a:prstClr val="black"/>
              </a:solidFill>
              <a:latin typeface="Constantia"/>
            </a:endParaRPr>
          </a:p>
          <a:p>
            <a:endParaRPr lang="en-US" b="1" dirty="0">
              <a:solidFill>
                <a:prstClr val="black"/>
              </a:solidFill>
              <a:latin typeface="Constantia"/>
            </a:endParaRPr>
          </a:p>
        </p:txBody>
      </p:sp>
      <p:sp>
        <p:nvSpPr>
          <p:cNvPr id="4" name="TextBox 3"/>
          <p:cNvSpPr txBox="1"/>
          <p:nvPr/>
        </p:nvSpPr>
        <p:spPr>
          <a:xfrm>
            <a:off x="2346386" y="4692769"/>
            <a:ext cx="7421592" cy="1747127"/>
          </a:xfrm>
          <a:custGeom>
            <a:avLst/>
            <a:gdLst>
              <a:gd name="connsiteX0" fmla="*/ 0 w 8845677"/>
              <a:gd name="connsiteY0" fmla="*/ 0 h 2057400"/>
              <a:gd name="connsiteX1" fmla="*/ 8845677 w 8845677"/>
              <a:gd name="connsiteY1" fmla="*/ 0 h 2057400"/>
              <a:gd name="connsiteX2" fmla="*/ 8845677 w 8845677"/>
              <a:gd name="connsiteY2" fmla="*/ 2057400 h 2057400"/>
              <a:gd name="connsiteX3" fmla="*/ 0 w 8845677"/>
              <a:gd name="connsiteY3" fmla="*/ 2057400 h 2057400"/>
              <a:gd name="connsiteX4" fmla="*/ 0 w 8845677"/>
              <a:gd name="connsiteY4" fmla="*/ 0 h 2057400"/>
              <a:gd name="connsiteX0" fmla="*/ 0 w 8845677"/>
              <a:gd name="connsiteY0" fmla="*/ 0 h 2057400"/>
              <a:gd name="connsiteX1" fmla="*/ 8845677 w 8845677"/>
              <a:gd name="connsiteY1" fmla="*/ 0 h 2057400"/>
              <a:gd name="connsiteX2" fmla="*/ 8813085 w 8845677"/>
              <a:gd name="connsiteY2" fmla="*/ 1127759 h 2057400"/>
              <a:gd name="connsiteX3" fmla="*/ 8845677 w 8845677"/>
              <a:gd name="connsiteY3" fmla="*/ 2057400 h 2057400"/>
              <a:gd name="connsiteX4" fmla="*/ 0 w 8845677"/>
              <a:gd name="connsiteY4" fmla="*/ 2057400 h 2057400"/>
              <a:gd name="connsiteX5" fmla="*/ 0 w 8845677"/>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5677" h="2057400">
                <a:moveTo>
                  <a:pt x="0" y="0"/>
                </a:moveTo>
                <a:lnTo>
                  <a:pt x="8845677" y="0"/>
                </a:lnTo>
                <a:cubicBezTo>
                  <a:pt x="8843522" y="293188"/>
                  <a:pt x="8815240" y="834571"/>
                  <a:pt x="8813085" y="1127759"/>
                </a:cubicBezTo>
                <a:lnTo>
                  <a:pt x="8845677" y="2057400"/>
                </a:lnTo>
                <a:lnTo>
                  <a:pt x="0" y="2057400"/>
                </a:lnTo>
                <a:lnTo>
                  <a:pt x="0" y="0"/>
                </a:lnTo>
                <a:close/>
              </a:path>
            </a:pathLst>
          </a:custGeom>
          <a:noFill/>
        </p:spPr>
        <p:txBody>
          <a:bodyPr wrap="square" rtlCol="0">
            <a:spAutoFit/>
          </a:bodyPr>
          <a:lstStyle/>
          <a:p>
            <a:pPr algn="just"/>
            <a:r>
              <a:rPr lang="en-US" b="1" dirty="0">
                <a:solidFill>
                  <a:prstClr val="black"/>
                </a:solidFill>
                <a:latin typeface="Constantia"/>
              </a:rPr>
              <a:t>Deliberate Indifference: </a:t>
            </a:r>
            <a:r>
              <a:rPr lang="en-US" dirty="0">
                <a:solidFill>
                  <a:prstClr val="black"/>
                </a:solidFill>
                <a:latin typeface="Constantia"/>
              </a:rPr>
              <a:t>“[T</a:t>
            </a:r>
            <a:r>
              <a:rPr lang="en-US" b="1" dirty="0">
                <a:solidFill>
                  <a:prstClr val="black"/>
                </a:solidFill>
                <a:latin typeface="Constantia"/>
              </a:rPr>
              <a:t>]</a:t>
            </a:r>
            <a:r>
              <a:rPr lang="en-US" dirty="0">
                <a:solidFill>
                  <a:prstClr val="black"/>
                </a:solidFill>
                <a:latin typeface="Constantia"/>
              </a:rPr>
              <a:t>he response must amount to deliberate indifference to discrimination. The administrative enforcement scheme presupposes that an official who is advised of a Title IX violation refuses to take action to bring the recipient into compliance. The premise, in other words, is an official decision by the recipient not to remedy the violation.”</a:t>
            </a:r>
          </a:p>
        </p:txBody>
      </p:sp>
      <p:sp>
        <p:nvSpPr>
          <p:cNvPr id="5" name="Title 4">
            <a:extLst>
              <a:ext uri="{FF2B5EF4-FFF2-40B4-BE49-F238E27FC236}">
                <a16:creationId xmlns:a16="http://schemas.microsoft.com/office/drawing/2014/main" id="{DF732014-6A45-4EBB-ACF1-6078E0A54D90}"/>
              </a:ext>
            </a:extLst>
          </p:cNvPr>
          <p:cNvSpPr>
            <a:spLocks noGrp="1"/>
          </p:cNvSpPr>
          <p:nvPr>
            <p:ph type="title"/>
          </p:nvPr>
        </p:nvSpPr>
        <p:spPr>
          <a:xfrm>
            <a:off x="393940" y="-76200"/>
            <a:ext cx="10972800" cy="1143000"/>
          </a:xfrm>
        </p:spPr>
        <p:txBody>
          <a:bodyPr/>
          <a:lstStyle/>
          <a:p>
            <a:r>
              <a:rPr lang="en-US" dirty="0"/>
              <a:t>Break it Down…</a:t>
            </a:r>
          </a:p>
        </p:txBody>
      </p:sp>
    </p:spTree>
    <p:extLst>
      <p:ext uri="{BB962C8B-B14F-4D97-AF65-F5344CB8AC3E}">
        <p14:creationId xmlns:p14="http://schemas.microsoft.com/office/powerpoint/2010/main" val="1305714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EB278-1D01-4C30-8E8D-373130DA32F5}"/>
              </a:ext>
            </a:extLst>
          </p:cNvPr>
          <p:cNvSpPr>
            <a:spLocks noGrp="1"/>
          </p:cNvSpPr>
          <p:nvPr>
            <p:ph type="title"/>
          </p:nvPr>
        </p:nvSpPr>
        <p:spPr/>
        <p:txBody>
          <a:bodyPr/>
          <a:lstStyle/>
          <a:p>
            <a:r>
              <a:rPr lang="en-US" dirty="0"/>
              <a:t>Retaliation</a:t>
            </a:r>
          </a:p>
        </p:txBody>
      </p:sp>
      <p:sp>
        <p:nvSpPr>
          <p:cNvPr id="4" name="Content Placeholder 3">
            <a:extLst>
              <a:ext uri="{FF2B5EF4-FFF2-40B4-BE49-F238E27FC236}">
                <a16:creationId xmlns:a16="http://schemas.microsoft.com/office/drawing/2014/main" id="{4590BFF0-EFB0-4D73-8F66-2F3F784A1AA5}"/>
              </a:ext>
            </a:extLst>
          </p:cNvPr>
          <p:cNvSpPr>
            <a:spLocks noGrp="1"/>
          </p:cNvSpPr>
          <p:nvPr>
            <p:ph idx="1"/>
          </p:nvPr>
        </p:nvSpPr>
        <p:spPr/>
        <p:txBody>
          <a:bodyPr/>
          <a:lstStyle/>
          <a:p>
            <a:r>
              <a:rPr lang="en-US" dirty="0"/>
              <a:t>Specifically prohibited in the final rules</a:t>
            </a:r>
          </a:p>
          <a:p>
            <a:pPr algn="just"/>
            <a:r>
              <a:rPr lang="en-US" dirty="0"/>
              <a:t>Retaliation defined in part: “No recipient or other person may intimidate, threaten, coerce, or discriminate against any individual for the purpose of interfering with any right or privilege secured by Title IX or this part, or because the individual has made a report or complaint, testified, assisted, or participated or refused to participate in any manner in an investigation, proceeding, or hearing under this part…” 34 C.F.R. § 106.71 </a:t>
            </a:r>
          </a:p>
        </p:txBody>
      </p:sp>
    </p:spTree>
    <p:extLst>
      <p:ext uri="{BB962C8B-B14F-4D97-AF65-F5344CB8AC3E}">
        <p14:creationId xmlns:p14="http://schemas.microsoft.com/office/powerpoint/2010/main" val="2188692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A703-C5A5-40A1-99D2-B5C5F4CA4D03}"/>
              </a:ext>
            </a:extLst>
          </p:cNvPr>
          <p:cNvSpPr>
            <a:spLocks noGrp="1"/>
          </p:cNvSpPr>
          <p:nvPr>
            <p:ph type="title"/>
          </p:nvPr>
        </p:nvSpPr>
        <p:spPr/>
        <p:txBody>
          <a:bodyPr/>
          <a:lstStyle/>
          <a:p>
            <a:r>
              <a:rPr lang="en-US" dirty="0"/>
              <a:t>Retaliation</a:t>
            </a:r>
          </a:p>
        </p:txBody>
      </p:sp>
      <p:sp>
        <p:nvSpPr>
          <p:cNvPr id="3" name="Content Placeholder 2">
            <a:extLst>
              <a:ext uri="{FF2B5EF4-FFF2-40B4-BE49-F238E27FC236}">
                <a16:creationId xmlns:a16="http://schemas.microsoft.com/office/drawing/2014/main" id="{6021BEE7-E0CA-4971-887A-F51271C68DFA}"/>
              </a:ext>
            </a:extLst>
          </p:cNvPr>
          <p:cNvSpPr>
            <a:spLocks noGrp="1"/>
          </p:cNvSpPr>
          <p:nvPr>
            <p:ph idx="1"/>
          </p:nvPr>
        </p:nvSpPr>
        <p:spPr/>
        <p:txBody>
          <a:bodyPr/>
          <a:lstStyle/>
          <a:p>
            <a:r>
              <a:rPr lang="en-US" dirty="0"/>
              <a:t>Report this immediately to the Title IX Coordinator </a:t>
            </a:r>
          </a:p>
          <a:p>
            <a:r>
              <a:rPr lang="en-US" dirty="0"/>
              <a:t>Is there already a no-contact order and, if not, do you want one? </a:t>
            </a:r>
          </a:p>
          <a:p>
            <a:r>
              <a:rPr lang="en-US" dirty="0"/>
              <a:t>Adverse action against an individual </a:t>
            </a:r>
          </a:p>
          <a:p>
            <a:r>
              <a:rPr lang="en-US" dirty="0"/>
              <a:t>Abuse, violence, threats, and intimidation </a:t>
            </a:r>
          </a:p>
          <a:p>
            <a:r>
              <a:rPr lang="en-US" dirty="0"/>
              <a:t>More than just someone expressing their opinion</a:t>
            </a:r>
          </a:p>
        </p:txBody>
      </p:sp>
    </p:spTree>
    <p:extLst>
      <p:ext uri="{BB962C8B-B14F-4D97-AF65-F5344CB8AC3E}">
        <p14:creationId xmlns:p14="http://schemas.microsoft.com/office/powerpoint/2010/main" val="13751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6869" y="511192"/>
            <a:ext cx="5524321" cy="3170099"/>
          </a:xfrm>
          <a:prstGeom prst="rect">
            <a:avLst/>
          </a:prstGeom>
          <a:noFill/>
        </p:spPr>
        <p:txBody>
          <a:bodyPr wrap="square" rtlCol="0">
            <a:spAutoFit/>
          </a:bodyPr>
          <a:lstStyle/>
          <a:p>
            <a:pPr algn="ctr"/>
            <a:r>
              <a:rPr lang="en-US" sz="4400" b="1" dirty="0">
                <a:solidFill>
                  <a:prstClr val="black"/>
                </a:solidFill>
                <a:latin typeface="Constantia"/>
              </a:rPr>
              <a:t>Other</a:t>
            </a:r>
            <a:endParaRPr lang="en-US" sz="4400" dirty="0">
              <a:solidFill>
                <a:prstClr val="black"/>
              </a:solidFill>
              <a:latin typeface="Constantia"/>
            </a:endParaRPr>
          </a:p>
          <a:p>
            <a:pPr algn="ctr"/>
            <a:r>
              <a:rPr lang="en-US" sz="4400" b="1" dirty="0">
                <a:solidFill>
                  <a:prstClr val="black"/>
                </a:solidFill>
                <a:latin typeface="Constantia"/>
              </a:rPr>
              <a:t>Requirements:</a:t>
            </a:r>
          </a:p>
          <a:p>
            <a:pPr algn="just"/>
            <a:endParaRPr lang="en-US" sz="2200" b="1" dirty="0">
              <a:solidFill>
                <a:prstClr val="black"/>
              </a:solidFill>
              <a:latin typeface="Constantia"/>
            </a:endParaRPr>
          </a:p>
          <a:p>
            <a:pPr algn="ctr"/>
            <a:r>
              <a:rPr lang="en-US" sz="2200" b="1" dirty="0">
                <a:solidFill>
                  <a:prstClr val="black"/>
                </a:solidFill>
                <a:latin typeface="Constantia"/>
              </a:rPr>
              <a:t>Designated “Title IX</a:t>
            </a:r>
          </a:p>
          <a:p>
            <a:pPr algn="ctr"/>
            <a:r>
              <a:rPr lang="en-US" sz="2200" b="1" dirty="0">
                <a:solidFill>
                  <a:prstClr val="black"/>
                </a:solidFill>
                <a:latin typeface="Constantia"/>
              </a:rPr>
              <a:t>Coordinator “</a:t>
            </a:r>
          </a:p>
          <a:p>
            <a:endParaRPr lang="en-US" sz="2200" dirty="0">
              <a:solidFill>
                <a:prstClr val="black"/>
              </a:solidFill>
              <a:latin typeface="Constantia"/>
            </a:endParaRPr>
          </a:p>
          <a:p>
            <a:endParaRPr lang="en-US" sz="2400" dirty="0">
              <a:solidFill>
                <a:prstClr val="black"/>
              </a:solidFill>
              <a:latin typeface="Constantia"/>
            </a:endParaRPr>
          </a:p>
        </p:txBody>
      </p:sp>
      <p:pic>
        <p:nvPicPr>
          <p:cNvPr id="5" name="Picture 4">
            <a:extLst>
              <a:ext uri="{FF2B5EF4-FFF2-40B4-BE49-F238E27FC236}">
                <a16:creationId xmlns:a16="http://schemas.microsoft.com/office/drawing/2014/main" id="{98BBC15E-C4D8-4497-BEF3-6C7C57162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626" y="3081337"/>
            <a:ext cx="4630589" cy="3658165"/>
          </a:xfrm>
          <a:prstGeom prst="rect">
            <a:avLst/>
          </a:prstGeom>
        </p:spPr>
      </p:pic>
    </p:spTree>
    <p:extLst>
      <p:ext uri="{BB962C8B-B14F-4D97-AF65-F5344CB8AC3E}">
        <p14:creationId xmlns:p14="http://schemas.microsoft.com/office/powerpoint/2010/main" val="373302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22938D-06B6-40F7-8A7C-1D5DBF617B6A}"/>
              </a:ext>
            </a:extLst>
          </p:cNvPr>
          <p:cNvSpPr/>
          <p:nvPr/>
        </p:nvSpPr>
        <p:spPr>
          <a:xfrm flipV="1">
            <a:off x="0" y="1"/>
            <a:ext cx="12192000" cy="152399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6" name="Title 1">
            <a:extLst>
              <a:ext uri="{FF2B5EF4-FFF2-40B4-BE49-F238E27FC236}">
                <a16:creationId xmlns:a16="http://schemas.microsoft.com/office/drawing/2014/main" id="{78E71D62-EFC1-4AEA-A0CC-6BD6C0B87CA9}"/>
              </a:ext>
            </a:extLst>
          </p:cNvPr>
          <p:cNvSpPr>
            <a:spLocks noGrp="1"/>
          </p:cNvSpPr>
          <p:nvPr>
            <p:ph type="title"/>
          </p:nvPr>
        </p:nvSpPr>
        <p:spPr>
          <a:xfrm>
            <a:off x="592666" y="215680"/>
            <a:ext cx="10075334" cy="1143000"/>
          </a:xfrm>
        </p:spPr>
        <p:txBody>
          <a:bodyPr>
            <a:normAutofit/>
          </a:bodyPr>
          <a:lstStyle/>
          <a:p>
            <a:r>
              <a:rPr lang="en-US" sz="4000" b="1" dirty="0">
                <a:solidFill>
                  <a:schemeClr val="bg1"/>
                </a:solidFill>
                <a:latin typeface="+mn-lt"/>
              </a:rPr>
              <a:t>ENFORCEMENT AND </a:t>
            </a:r>
            <a:r>
              <a:rPr lang="en-US" sz="4000" b="1" dirty="0">
                <a:solidFill>
                  <a:srgbClr val="FFC001"/>
                </a:solidFill>
                <a:latin typeface="+mn-lt"/>
              </a:rPr>
              <a:t>POTENTIAL LIABILITY</a:t>
            </a:r>
          </a:p>
        </p:txBody>
      </p:sp>
      <p:sp>
        <p:nvSpPr>
          <p:cNvPr id="7" name="Content Placeholder 2">
            <a:extLst>
              <a:ext uri="{FF2B5EF4-FFF2-40B4-BE49-F238E27FC236}">
                <a16:creationId xmlns:a16="http://schemas.microsoft.com/office/drawing/2014/main" id="{D3429F6B-6A0E-43E2-8DA0-11D95E076C81}"/>
              </a:ext>
            </a:extLst>
          </p:cNvPr>
          <p:cNvSpPr>
            <a:spLocks noGrp="1"/>
          </p:cNvSpPr>
          <p:nvPr>
            <p:ph idx="1"/>
          </p:nvPr>
        </p:nvSpPr>
        <p:spPr>
          <a:xfrm>
            <a:off x="245660" y="1842449"/>
            <a:ext cx="9683458" cy="1856094"/>
          </a:xfrm>
        </p:spPr>
        <p:txBody>
          <a:bodyPr>
            <a:normAutofit/>
          </a:bodyPr>
          <a:lstStyle/>
          <a:p>
            <a:pPr marL="0" indent="0">
              <a:buNone/>
            </a:pPr>
            <a:r>
              <a:rPr lang="en-US" b="1" dirty="0">
                <a:solidFill>
                  <a:srgbClr val="404040"/>
                </a:solidFill>
              </a:rPr>
              <a:t>OCR complaint </a:t>
            </a:r>
          </a:p>
          <a:p>
            <a:pPr lvl="1"/>
            <a:r>
              <a:rPr lang="en-US" sz="2800" dirty="0">
                <a:solidFill>
                  <a:srgbClr val="404040"/>
                </a:solidFill>
              </a:rPr>
              <a:t>Investigations </a:t>
            </a:r>
          </a:p>
          <a:p>
            <a:pPr lvl="1"/>
            <a:r>
              <a:rPr lang="en-US" sz="2800" dirty="0">
                <a:solidFill>
                  <a:srgbClr val="404040"/>
                </a:solidFill>
              </a:rPr>
              <a:t>Voluntary compliance-resolution agreements </a:t>
            </a:r>
          </a:p>
          <a:p>
            <a:pPr lvl="1"/>
            <a:r>
              <a:rPr lang="en-US" sz="2800" dirty="0">
                <a:solidFill>
                  <a:srgbClr val="404040"/>
                </a:solidFill>
              </a:rPr>
              <a:t>Loss of federal funding</a:t>
            </a:r>
          </a:p>
        </p:txBody>
      </p:sp>
      <p:sp>
        <p:nvSpPr>
          <p:cNvPr id="8" name="Content Placeholder 2">
            <a:extLst>
              <a:ext uri="{FF2B5EF4-FFF2-40B4-BE49-F238E27FC236}">
                <a16:creationId xmlns:a16="http://schemas.microsoft.com/office/drawing/2014/main" id="{E5893CF3-557E-4F05-AA6B-43533323D1DD}"/>
              </a:ext>
            </a:extLst>
          </p:cNvPr>
          <p:cNvSpPr txBox="1">
            <a:spLocks/>
          </p:cNvSpPr>
          <p:nvPr/>
        </p:nvSpPr>
        <p:spPr>
          <a:xfrm>
            <a:off x="336964" y="3974943"/>
            <a:ext cx="7349711" cy="2667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404040"/>
                </a:solidFill>
              </a:rPr>
              <a:t>Lawsuit </a:t>
            </a:r>
          </a:p>
          <a:p>
            <a:pPr lvl="1"/>
            <a:r>
              <a:rPr lang="en-US" sz="2800" dirty="0">
                <a:solidFill>
                  <a:srgbClr val="404040"/>
                </a:solidFill>
              </a:rPr>
              <a:t>Referral of the violation to the Department of Justice for judicial action </a:t>
            </a:r>
          </a:p>
          <a:p>
            <a:pPr lvl="1"/>
            <a:r>
              <a:rPr lang="en-US" sz="2800" dirty="0">
                <a:solidFill>
                  <a:srgbClr val="404040"/>
                </a:solidFill>
              </a:rPr>
              <a:t>Private cause of action </a:t>
            </a:r>
          </a:p>
          <a:p>
            <a:pPr lvl="1"/>
            <a:r>
              <a:rPr lang="en-US" sz="2800" dirty="0">
                <a:solidFill>
                  <a:srgbClr val="404040"/>
                </a:solidFill>
              </a:rPr>
              <a:t>No administrative remedy requirement </a:t>
            </a:r>
          </a:p>
          <a:p>
            <a:pPr lvl="1"/>
            <a:r>
              <a:rPr lang="en-US" sz="2800" dirty="0">
                <a:solidFill>
                  <a:srgbClr val="404040"/>
                </a:solidFill>
              </a:rPr>
              <a:t>No cap on award</a:t>
            </a:r>
          </a:p>
        </p:txBody>
      </p:sp>
      <p:sp>
        <p:nvSpPr>
          <p:cNvPr id="9" name="Oval 8">
            <a:extLst>
              <a:ext uri="{FF2B5EF4-FFF2-40B4-BE49-F238E27FC236}">
                <a16:creationId xmlns:a16="http://schemas.microsoft.com/office/drawing/2014/main" id="{A9745B05-D369-457E-8AE1-6B2D3F137C4A}"/>
              </a:ext>
            </a:extLst>
          </p:cNvPr>
          <p:cNvSpPr/>
          <p:nvPr/>
        </p:nvSpPr>
        <p:spPr>
          <a:xfrm>
            <a:off x="8096596" y="2585584"/>
            <a:ext cx="2778718" cy="2778718"/>
          </a:xfrm>
          <a:prstGeom prst="ellipse">
            <a:avLst/>
          </a:prstGeom>
          <a:solidFill>
            <a:srgbClr val="FFC0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oogle Shape;9000;p69">
            <a:extLst>
              <a:ext uri="{FF2B5EF4-FFF2-40B4-BE49-F238E27FC236}">
                <a16:creationId xmlns:a16="http://schemas.microsoft.com/office/drawing/2014/main" id="{261BB1A1-D605-4891-B32B-333D8F96397C}"/>
              </a:ext>
            </a:extLst>
          </p:cNvPr>
          <p:cNvGrpSpPr/>
          <p:nvPr/>
        </p:nvGrpSpPr>
        <p:grpSpPr>
          <a:xfrm>
            <a:off x="8933329" y="3431016"/>
            <a:ext cx="1105253" cy="1087855"/>
            <a:chOff x="2404875" y="3592725"/>
            <a:chExt cx="298525" cy="293825"/>
          </a:xfrm>
          <a:solidFill>
            <a:schemeClr val="bg1"/>
          </a:solidFill>
        </p:grpSpPr>
        <p:sp>
          <p:nvSpPr>
            <p:cNvPr id="24" name="Google Shape;9001;p69">
              <a:extLst>
                <a:ext uri="{FF2B5EF4-FFF2-40B4-BE49-F238E27FC236}">
                  <a16:creationId xmlns:a16="http://schemas.microsoft.com/office/drawing/2014/main" id="{2957B99F-AD6A-4918-9C19-05518C2709D7}"/>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9002;p69">
              <a:extLst>
                <a:ext uri="{FF2B5EF4-FFF2-40B4-BE49-F238E27FC236}">
                  <a16:creationId xmlns:a16="http://schemas.microsoft.com/office/drawing/2014/main" id="{3F316FF7-A9CE-4BC7-BBA9-4C89505EECE3}"/>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9003;p69">
              <a:extLst>
                <a:ext uri="{FF2B5EF4-FFF2-40B4-BE49-F238E27FC236}">
                  <a16:creationId xmlns:a16="http://schemas.microsoft.com/office/drawing/2014/main" id="{2744FCF7-B766-4F9E-9792-B2D7B9B13B08}"/>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376690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20C0-0173-4E67-B709-4CAC5675DAB9}"/>
              </a:ext>
            </a:extLst>
          </p:cNvPr>
          <p:cNvSpPr>
            <a:spLocks noGrp="1"/>
          </p:cNvSpPr>
          <p:nvPr>
            <p:ph type="title"/>
          </p:nvPr>
        </p:nvSpPr>
        <p:spPr/>
        <p:txBody>
          <a:bodyPr/>
          <a:lstStyle/>
          <a:p>
            <a:r>
              <a:rPr lang="en-US" dirty="0"/>
              <a:t>Bullying and Hazing </a:t>
            </a:r>
          </a:p>
        </p:txBody>
      </p:sp>
      <p:sp>
        <p:nvSpPr>
          <p:cNvPr id="4" name="Text Placeholder 3">
            <a:extLst>
              <a:ext uri="{FF2B5EF4-FFF2-40B4-BE49-F238E27FC236}">
                <a16:creationId xmlns:a16="http://schemas.microsoft.com/office/drawing/2014/main" id="{D0C61CAE-DA94-4A19-B5CC-C5A77ACC57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8995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9722" t="21296" r="53704" b="33333"/>
          <a:stretch>
            <a:fillRect/>
          </a:stretch>
        </p:blipFill>
        <p:spPr bwMode="auto">
          <a:xfrm>
            <a:off x="2286000" y="1066800"/>
            <a:ext cx="7371184" cy="4572000"/>
          </a:xfrm>
          <a:prstGeom prst="rect">
            <a:avLst/>
          </a:prstGeom>
          <a:noFill/>
          <a:ln w="9525">
            <a:noFill/>
            <a:miter lim="800000"/>
            <a:headEnd/>
            <a:tailEnd/>
          </a:ln>
        </p:spPr>
      </p:pic>
      <p:sp>
        <p:nvSpPr>
          <p:cNvPr id="2" name="Oval 1">
            <a:extLst>
              <a:ext uri="{FF2B5EF4-FFF2-40B4-BE49-F238E27FC236}">
                <a16:creationId xmlns:a16="http://schemas.microsoft.com/office/drawing/2014/main" id="{625521D6-699B-4F70-8E13-B10C83CFC02E}"/>
              </a:ext>
            </a:extLst>
          </p:cNvPr>
          <p:cNvSpPr/>
          <p:nvPr/>
        </p:nvSpPr>
        <p:spPr>
          <a:xfrm>
            <a:off x="8382000" y="2895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6667" t="12593" r="54583" b="28148"/>
          <a:stretch>
            <a:fillRect/>
          </a:stretch>
        </p:blipFill>
        <p:spPr bwMode="auto">
          <a:xfrm>
            <a:off x="2590800" y="381000"/>
            <a:ext cx="6732270" cy="5791200"/>
          </a:xfrm>
          <a:prstGeom prst="rect">
            <a:avLst/>
          </a:prstGeom>
          <a:noFill/>
          <a:ln w="9525">
            <a:noFill/>
            <a:miter lim="800000"/>
            <a:headEnd/>
            <a:tailEnd/>
          </a:ln>
        </p:spPr>
      </p:pic>
      <p:sp>
        <p:nvSpPr>
          <p:cNvPr id="2" name="Oval 1">
            <a:extLst>
              <a:ext uri="{FF2B5EF4-FFF2-40B4-BE49-F238E27FC236}">
                <a16:creationId xmlns:a16="http://schemas.microsoft.com/office/drawing/2014/main" id="{12995C0F-00CF-46B9-BB00-A9CB5C4A4DFE}"/>
              </a:ext>
            </a:extLst>
          </p:cNvPr>
          <p:cNvSpPr/>
          <p:nvPr/>
        </p:nvSpPr>
        <p:spPr>
          <a:xfrm>
            <a:off x="7620000" y="4038600"/>
            <a:ext cx="762000" cy="381000"/>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3" name="Oval 2">
            <a:extLst>
              <a:ext uri="{FF2B5EF4-FFF2-40B4-BE49-F238E27FC236}">
                <a16:creationId xmlns:a16="http://schemas.microsoft.com/office/drawing/2014/main" id="{3656A8DB-B1BD-4796-8D6E-446F1B98220A}"/>
              </a:ext>
            </a:extLst>
          </p:cNvPr>
          <p:cNvSpPr/>
          <p:nvPr/>
        </p:nvSpPr>
        <p:spPr>
          <a:xfrm>
            <a:off x="3429000" y="3581400"/>
            <a:ext cx="2667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4167" t="14815" r="40833" b="11852"/>
          <a:stretch>
            <a:fillRect/>
          </a:stretch>
        </p:blipFill>
        <p:spPr bwMode="auto">
          <a:xfrm>
            <a:off x="1752600" y="304800"/>
            <a:ext cx="5334000" cy="62865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24583" t="54814" r="42083" b="35556"/>
          <a:stretch>
            <a:fillRect/>
          </a:stretch>
        </p:blipFill>
        <p:spPr bwMode="auto">
          <a:xfrm>
            <a:off x="2696308" y="2590800"/>
            <a:ext cx="7971692" cy="1295400"/>
          </a:xfrm>
          <a:prstGeom prst="rect">
            <a:avLst/>
          </a:prstGeom>
          <a:noFill/>
          <a:ln w="9525">
            <a:noFill/>
            <a:miter lim="800000"/>
            <a:headEnd/>
            <a:tailEnd/>
          </a:ln>
        </p:spPr>
      </p:pic>
      <p:sp>
        <p:nvSpPr>
          <p:cNvPr id="4" name="Oval 3"/>
          <p:cNvSpPr/>
          <p:nvPr/>
        </p:nvSpPr>
        <p:spPr>
          <a:xfrm>
            <a:off x="2667000" y="27432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Oval 5"/>
          <p:cNvSpPr/>
          <p:nvPr/>
        </p:nvSpPr>
        <p:spPr>
          <a:xfrm>
            <a:off x="8686800" y="32004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Oval 6"/>
          <p:cNvSpPr/>
          <p:nvPr/>
        </p:nvSpPr>
        <p:spPr>
          <a:xfrm>
            <a:off x="5715000" y="27432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Oval 1">
            <a:extLst>
              <a:ext uri="{FF2B5EF4-FFF2-40B4-BE49-F238E27FC236}">
                <a16:creationId xmlns:a16="http://schemas.microsoft.com/office/drawing/2014/main" id="{4902A80E-0055-415E-B031-F47DBED94CFB}"/>
              </a:ext>
            </a:extLst>
          </p:cNvPr>
          <p:cNvSpPr/>
          <p:nvPr/>
        </p:nvSpPr>
        <p:spPr>
          <a:xfrm>
            <a:off x="4724400" y="25146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3" name="Oval 2">
            <a:extLst>
              <a:ext uri="{FF2B5EF4-FFF2-40B4-BE49-F238E27FC236}">
                <a16:creationId xmlns:a16="http://schemas.microsoft.com/office/drawing/2014/main" id="{5F148F91-6539-4023-AD5D-39FFAF61D23C}"/>
              </a:ext>
            </a:extLst>
          </p:cNvPr>
          <p:cNvSpPr/>
          <p:nvPr/>
        </p:nvSpPr>
        <p:spPr>
          <a:xfrm>
            <a:off x="6934200" y="2514600"/>
            <a:ext cx="1400908"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481-6F4A-429F-A809-B43A61F800B6}"/>
              </a:ext>
            </a:extLst>
          </p:cNvPr>
          <p:cNvSpPr>
            <a:spLocks noGrp="1"/>
          </p:cNvSpPr>
          <p:nvPr>
            <p:ph type="title"/>
          </p:nvPr>
        </p:nvSpPr>
        <p:spPr>
          <a:xfrm>
            <a:off x="1975701" y="304800"/>
            <a:ext cx="8229600" cy="1143000"/>
          </a:xfrm>
        </p:spPr>
        <p:txBody>
          <a:bodyPr/>
          <a:lstStyle/>
          <a:p>
            <a:pPr algn="ctr"/>
            <a:r>
              <a:rPr lang="en-US" dirty="0"/>
              <a:t>What is Bullying? </a:t>
            </a:r>
          </a:p>
        </p:txBody>
      </p:sp>
      <p:sp>
        <p:nvSpPr>
          <p:cNvPr id="3" name="Content Placeholder 2">
            <a:extLst>
              <a:ext uri="{FF2B5EF4-FFF2-40B4-BE49-F238E27FC236}">
                <a16:creationId xmlns:a16="http://schemas.microsoft.com/office/drawing/2014/main" id="{562BA248-4CE2-4F6D-A92C-3705E36ECF97}"/>
              </a:ext>
            </a:extLst>
          </p:cNvPr>
          <p:cNvSpPr>
            <a:spLocks noGrp="1"/>
          </p:cNvSpPr>
          <p:nvPr>
            <p:ph idx="1"/>
          </p:nvPr>
        </p:nvSpPr>
        <p:spPr/>
        <p:txBody>
          <a:bodyPr>
            <a:normAutofit/>
          </a:bodyPr>
          <a:lstStyle/>
          <a:p>
            <a:pPr marL="0" indent="0" algn="just">
              <a:buNone/>
            </a:pPr>
            <a:r>
              <a:rPr lang="en-US" dirty="0"/>
              <a:t>www.Stopbullying.gov:</a:t>
            </a:r>
          </a:p>
          <a:p>
            <a:pPr marL="0" indent="0" algn="just">
              <a:buNone/>
            </a:pPr>
            <a:r>
              <a:rPr lang="en-US" dirty="0"/>
              <a:t>  </a:t>
            </a:r>
          </a:p>
          <a:p>
            <a:pPr marL="0" indent="0" algn="just">
              <a:buNone/>
            </a:pPr>
            <a:r>
              <a:rPr lang="en-US" dirty="0"/>
              <a:t>Unwanted, </a:t>
            </a:r>
            <a:r>
              <a:rPr lang="en-US" b="1" u="sng" dirty="0">
                <a:solidFill>
                  <a:srgbClr val="FF0000"/>
                </a:solidFill>
              </a:rPr>
              <a:t>aggressive</a:t>
            </a:r>
            <a:r>
              <a:rPr lang="en-US" dirty="0"/>
              <a:t> behavior among </a:t>
            </a:r>
            <a:r>
              <a:rPr lang="en-US" b="1" u="sng" dirty="0">
                <a:solidFill>
                  <a:srgbClr val="FF0000"/>
                </a:solidFill>
              </a:rPr>
              <a:t>school-aged children</a:t>
            </a:r>
            <a:r>
              <a:rPr lang="en-US" dirty="0"/>
              <a:t> that involves a real or perceived power imbalance. The behavior is </a:t>
            </a:r>
            <a:r>
              <a:rPr lang="en-US" b="1" u="sng" dirty="0">
                <a:solidFill>
                  <a:srgbClr val="FF0000"/>
                </a:solidFill>
              </a:rPr>
              <a:t>repeated</a:t>
            </a:r>
            <a:r>
              <a:rPr lang="en-US" dirty="0"/>
              <a:t>, or has the </a:t>
            </a:r>
            <a:r>
              <a:rPr lang="en-US" b="1" u="sng" dirty="0">
                <a:solidFill>
                  <a:srgbClr val="FF0000"/>
                </a:solidFill>
              </a:rPr>
              <a:t>potential to be repeated</a:t>
            </a:r>
            <a:r>
              <a:rPr lang="en-US" dirty="0"/>
              <a:t>, over time. </a:t>
            </a:r>
          </a:p>
          <a:p>
            <a:pPr marL="0" indent="0">
              <a:buNone/>
            </a:pPr>
            <a:endParaRPr lang="en-US" dirty="0"/>
          </a:p>
        </p:txBody>
      </p:sp>
    </p:spTree>
    <p:extLst>
      <p:ext uri="{BB962C8B-B14F-4D97-AF65-F5344CB8AC3E}">
        <p14:creationId xmlns:p14="http://schemas.microsoft.com/office/powerpoint/2010/main" val="2608740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D510-BC60-4A4D-B047-EF6BD2631BEA}"/>
              </a:ext>
            </a:extLst>
          </p:cNvPr>
          <p:cNvSpPr>
            <a:spLocks noGrp="1"/>
          </p:cNvSpPr>
          <p:nvPr>
            <p:ph type="title"/>
          </p:nvPr>
        </p:nvSpPr>
        <p:spPr>
          <a:xfrm>
            <a:off x="1981200" y="457200"/>
            <a:ext cx="8229600" cy="1143000"/>
          </a:xfrm>
        </p:spPr>
        <p:txBody>
          <a:bodyPr/>
          <a:lstStyle/>
          <a:p>
            <a:pPr algn="ctr"/>
            <a:r>
              <a:rPr lang="en-US" dirty="0"/>
              <a:t>What is Bullying?</a:t>
            </a:r>
          </a:p>
        </p:txBody>
      </p:sp>
      <p:sp>
        <p:nvSpPr>
          <p:cNvPr id="3" name="Content Placeholder 2">
            <a:extLst>
              <a:ext uri="{FF2B5EF4-FFF2-40B4-BE49-F238E27FC236}">
                <a16:creationId xmlns:a16="http://schemas.microsoft.com/office/drawing/2014/main" id="{283DB073-9AF5-4A95-8CAE-D62965542917}"/>
              </a:ext>
            </a:extLst>
          </p:cNvPr>
          <p:cNvSpPr>
            <a:spLocks noGrp="1"/>
          </p:cNvSpPr>
          <p:nvPr>
            <p:ph idx="1"/>
          </p:nvPr>
        </p:nvSpPr>
        <p:spPr>
          <a:xfrm>
            <a:off x="471055" y="1874982"/>
            <a:ext cx="10409381" cy="4602017"/>
          </a:xfrm>
        </p:spPr>
        <p:txBody>
          <a:bodyPr>
            <a:normAutofit lnSpcReduction="10000"/>
          </a:bodyPr>
          <a:lstStyle/>
          <a:p>
            <a:r>
              <a:rPr lang="en-US" dirty="0"/>
              <a:t>In order to be considered bullying, the behavior must be: </a:t>
            </a:r>
          </a:p>
          <a:p>
            <a:pPr marL="0" indent="0">
              <a:buNone/>
            </a:pPr>
            <a:endParaRPr lang="en-US" dirty="0"/>
          </a:p>
          <a:p>
            <a:pPr lvl="1"/>
            <a:r>
              <a:rPr lang="en-US" b="1" dirty="0"/>
              <a:t>Aggressive</a:t>
            </a:r>
            <a:r>
              <a:rPr lang="en-US" dirty="0"/>
              <a:t> and includes: </a:t>
            </a:r>
          </a:p>
          <a:p>
            <a:pPr marL="393192" lvl="1" indent="0">
              <a:buNone/>
            </a:pPr>
            <a:endParaRPr lang="en-US" dirty="0"/>
          </a:p>
          <a:p>
            <a:pPr lvl="1"/>
            <a:r>
              <a:rPr lang="en-US" b="1" dirty="0"/>
              <a:t>An Imbalance of Power: </a:t>
            </a:r>
            <a:r>
              <a:rPr lang="en-US" dirty="0"/>
              <a:t>Kids who bully use their power</a:t>
            </a:r>
          </a:p>
          <a:p>
            <a:pPr lvl="2"/>
            <a:r>
              <a:rPr lang="en-US" dirty="0"/>
              <a:t>such as physical strength, </a:t>
            </a:r>
          </a:p>
          <a:p>
            <a:pPr lvl="2"/>
            <a:r>
              <a:rPr lang="en-US" dirty="0"/>
              <a:t>access to embarrassing information, </a:t>
            </a:r>
          </a:p>
          <a:p>
            <a:pPr lvl="2"/>
            <a:r>
              <a:rPr lang="en-US" dirty="0"/>
              <a:t>or popularity—to control or harm others. </a:t>
            </a:r>
          </a:p>
          <a:p>
            <a:pPr marL="667512" lvl="2" indent="0">
              <a:buNone/>
            </a:pPr>
            <a:endParaRPr lang="en-US" dirty="0"/>
          </a:p>
          <a:p>
            <a:pPr lvl="1"/>
            <a:r>
              <a:rPr lang="en-US" b="1" dirty="0"/>
              <a:t>Repetition </a:t>
            </a:r>
          </a:p>
          <a:p>
            <a:pPr lvl="2"/>
            <a:r>
              <a:rPr lang="en-US" dirty="0"/>
              <a:t>Bullying behaviors happen more than once or have the potential to happen more than once.</a:t>
            </a:r>
          </a:p>
        </p:txBody>
      </p:sp>
    </p:spTree>
    <p:extLst>
      <p:ext uri="{BB962C8B-B14F-4D97-AF65-F5344CB8AC3E}">
        <p14:creationId xmlns:p14="http://schemas.microsoft.com/office/powerpoint/2010/main" val="919089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773" y="228600"/>
            <a:ext cx="8229600" cy="1143000"/>
          </a:xfrm>
        </p:spPr>
        <p:txBody>
          <a:bodyPr>
            <a:normAutofit fontScale="90000"/>
          </a:bodyPr>
          <a:lstStyle/>
          <a:p>
            <a:pPr algn="ctr"/>
            <a:r>
              <a:rPr lang="en-US" dirty="0"/>
              <a:t>Laws that Apply to Bullying Claims </a:t>
            </a:r>
          </a:p>
        </p:txBody>
      </p:sp>
      <p:sp>
        <p:nvSpPr>
          <p:cNvPr id="3" name="Content Placeholder 2"/>
          <p:cNvSpPr>
            <a:spLocks noGrp="1"/>
          </p:cNvSpPr>
          <p:nvPr>
            <p:ph idx="1"/>
          </p:nvPr>
        </p:nvSpPr>
        <p:spPr>
          <a:xfrm>
            <a:off x="720436" y="1791854"/>
            <a:ext cx="9490364" cy="4837545"/>
          </a:xfrm>
        </p:spPr>
        <p:txBody>
          <a:bodyPr>
            <a:normAutofit/>
          </a:bodyPr>
          <a:lstStyle/>
          <a:p>
            <a:r>
              <a:rPr lang="en-US" dirty="0"/>
              <a:t>Alabama Bullying and Harassment and Prevention Act</a:t>
            </a:r>
          </a:p>
          <a:p>
            <a:pPr lvl="1"/>
            <a:r>
              <a:rPr lang="en-US" sz="2000" dirty="0"/>
              <a:t>Alabama Code §§ 16-28B-1 </a:t>
            </a:r>
            <a:r>
              <a:rPr lang="en-US" sz="2000" i="1" dirty="0"/>
              <a:t>et seq.</a:t>
            </a:r>
            <a:r>
              <a:rPr lang="en-US" sz="2000" dirty="0"/>
              <a:t> </a:t>
            </a:r>
          </a:p>
          <a:p>
            <a:pPr lvl="1"/>
            <a:r>
              <a:rPr lang="en-US" sz="2000" dirty="0"/>
              <a:t>Jamari Terrell Williams Student Bullying Prevention Act </a:t>
            </a:r>
          </a:p>
          <a:p>
            <a:pPr lvl="1"/>
            <a:r>
              <a:rPr lang="en-US" sz="2000" dirty="0"/>
              <a:t>Board Policy provisions and Student Code of Conduct </a:t>
            </a:r>
          </a:p>
          <a:p>
            <a:r>
              <a:rPr lang="en-US" dirty="0"/>
              <a:t>Alabama Anti-Hazing Law</a:t>
            </a:r>
          </a:p>
          <a:p>
            <a:pPr lvl="1"/>
            <a:r>
              <a:rPr lang="en-US" sz="2000" dirty="0"/>
              <a:t>Alabama Code § 16-1-23</a:t>
            </a:r>
          </a:p>
          <a:p>
            <a:r>
              <a:rPr lang="en-US" dirty="0">
                <a:highlight>
                  <a:srgbClr val="FFFF00"/>
                </a:highlight>
              </a:rPr>
              <a:t>Title IX of the Education Amendments Act of 1972</a:t>
            </a:r>
          </a:p>
          <a:p>
            <a:r>
              <a:rPr lang="en-US" dirty="0"/>
              <a:t>Title VI of the Civil Rights Act of 1964</a:t>
            </a:r>
          </a:p>
          <a:p>
            <a:r>
              <a:rPr lang="en-US" dirty="0"/>
              <a:t>The Individuals with Disabilities Education Act (IDEA)</a:t>
            </a:r>
          </a:p>
          <a:p>
            <a:r>
              <a:rPr lang="en-US" dirty="0"/>
              <a:t>Section 504/ADA</a:t>
            </a:r>
          </a:p>
          <a:p>
            <a:r>
              <a:rPr lang="en-US" dirty="0"/>
              <a:t>The Federal Constitution – State-created Danger </a:t>
            </a:r>
          </a:p>
          <a:p>
            <a:pPr marL="0" indent="0">
              <a:buNone/>
            </a:pP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0A91-3C72-4022-8242-C0256B8808C7}"/>
              </a:ext>
            </a:extLst>
          </p:cNvPr>
          <p:cNvSpPr>
            <a:spLocks noGrp="1"/>
          </p:cNvSpPr>
          <p:nvPr>
            <p:ph type="title"/>
          </p:nvPr>
        </p:nvSpPr>
        <p:spPr>
          <a:xfrm>
            <a:off x="2133600" y="381000"/>
            <a:ext cx="8229600" cy="1143000"/>
          </a:xfrm>
        </p:spPr>
        <p:txBody>
          <a:bodyPr>
            <a:normAutofit fontScale="90000"/>
          </a:bodyPr>
          <a:lstStyle/>
          <a:p>
            <a:pPr algn="ctr"/>
            <a:r>
              <a:rPr lang="en-US" dirty="0"/>
              <a:t>Alabama Bullying Prevention Act	</a:t>
            </a:r>
          </a:p>
        </p:txBody>
      </p:sp>
      <p:sp>
        <p:nvSpPr>
          <p:cNvPr id="3" name="Content Placeholder 2">
            <a:extLst>
              <a:ext uri="{FF2B5EF4-FFF2-40B4-BE49-F238E27FC236}">
                <a16:creationId xmlns:a16="http://schemas.microsoft.com/office/drawing/2014/main" id="{B6E066D0-6C84-4367-827A-1E0631FCDB91}"/>
              </a:ext>
            </a:extLst>
          </p:cNvPr>
          <p:cNvSpPr>
            <a:spLocks noGrp="1"/>
          </p:cNvSpPr>
          <p:nvPr>
            <p:ph idx="1"/>
          </p:nvPr>
        </p:nvSpPr>
        <p:spPr>
          <a:xfrm>
            <a:off x="1246909" y="2032000"/>
            <a:ext cx="8963891" cy="4597400"/>
          </a:xfrm>
        </p:spPr>
        <p:txBody>
          <a:bodyPr>
            <a:normAutofit/>
          </a:bodyPr>
          <a:lstStyle/>
          <a:p>
            <a:pPr algn="just"/>
            <a:r>
              <a:rPr lang="en-US" dirty="0"/>
              <a:t>Previously named the Student Harassment Prevention Act </a:t>
            </a:r>
          </a:p>
          <a:p>
            <a:pPr marL="0" indent="0" algn="just">
              <a:buNone/>
            </a:pPr>
            <a:endParaRPr lang="en-US" dirty="0"/>
          </a:p>
          <a:p>
            <a:pPr algn="just"/>
            <a:r>
              <a:rPr lang="en-US" dirty="0"/>
              <a:t>2018- Jamari Terrell Williams Bullying Prevention Act </a:t>
            </a:r>
          </a:p>
          <a:p>
            <a:pPr lvl="1" algn="just"/>
            <a:r>
              <a:rPr lang="en-US" dirty="0"/>
              <a:t>Expanded Act to better identify and define “bullying”</a:t>
            </a:r>
          </a:p>
          <a:p>
            <a:pPr lvl="1" algn="just"/>
            <a:r>
              <a:rPr lang="en-US" dirty="0"/>
              <a:t>Includes cyberbullying in the definition of bullying. </a:t>
            </a:r>
          </a:p>
          <a:p>
            <a:pPr lvl="1" algn="just"/>
            <a:r>
              <a:rPr lang="en-US" dirty="0"/>
              <a:t>Includes bullying, intimidation, violence and threats of violence that occur off school property. </a:t>
            </a:r>
          </a:p>
        </p:txBody>
      </p:sp>
    </p:spTree>
    <p:extLst>
      <p:ext uri="{BB962C8B-B14F-4D97-AF65-F5344CB8AC3E}">
        <p14:creationId xmlns:p14="http://schemas.microsoft.com/office/powerpoint/2010/main" val="2613444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EF73-73E4-403B-B044-247A9AAB5FA0}"/>
              </a:ext>
            </a:extLst>
          </p:cNvPr>
          <p:cNvSpPr>
            <a:spLocks noGrp="1"/>
          </p:cNvSpPr>
          <p:nvPr>
            <p:ph type="title"/>
          </p:nvPr>
        </p:nvSpPr>
        <p:spPr>
          <a:xfrm>
            <a:off x="1981200" y="114670"/>
            <a:ext cx="8229600" cy="1143000"/>
          </a:xfrm>
        </p:spPr>
        <p:txBody>
          <a:bodyPr>
            <a:normAutofit fontScale="90000"/>
          </a:bodyPr>
          <a:lstStyle/>
          <a:p>
            <a:pPr algn="ctr"/>
            <a:r>
              <a:rPr lang="en-US" dirty="0"/>
              <a:t>Alabama Bullying Prevention Act</a:t>
            </a:r>
            <a:br>
              <a:rPr lang="en-US" dirty="0"/>
            </a:br>
            <a:r>
              <a:rPr lang="en-US" dirty="0"/>
              <a:t>BCPSS Policy 6.25</a:t>
            </a:r>
          </a:p>
        </p:txBody>
      </p:sp>
      <p:sp>
        <p:nvSpPr>
          <p:cNvPr id="3" name="Content Placeholder 2">
            <a:extLst>
              <a:ext uri="{FF2B5EF4-FFF2-40B4-BE49-F238E27FC236}">
                <a16:creationId xmlns:a16="http://schemas.microsoft.com/office/drawing/2014/main" id="{D09F9566-2314-463B-B623-5714D03BC6DB}"/>
              </a:ext>
            </a:extLst>
          </p:cNvPr>
          <p:cNvSpPr>
            <a:spLocks noGrp="1"/>
          </p:cNvSpPr>
          <p:nvPr>
            <p:ph idx="1"/>
          </p:nvPr>
        </p:nvSpPr>
        <p:spPr>
          <a:xfrm>
            <a:off x="355107" y="1526958"/>
            <a:ext cx="10679838" cy="5331042"/>
          </a:xfrm>
        </p:spPr>
        <p:txBody>
          <a:bodyPr>
            <a:normAutofit fontScale="70000" lnSpcReduction="20000"/>
          </a:bodyPr>
          <a:lstStyle/>
          <a:p>
            <a:pPr marL="0" indent="0" algn="just">
              <a:buNone/>
            </a:pPr>
            <a:r>
              <a:rPr lang="en-US" cap="all" dirty="0"/>
              <a:t>Bullying is: </a:t>
            </a:r>
            <a:r>
              <a:rPr lang="en-US" dirty="0"/>
              <a:t> </a:t>
            </a:r>
          </a:p>
          <a:p>
            <a:pPr marL="0" indent="0" algn="just">
              <a:buNone/>
            </a:pPr>
            <a:endParaRPr lang="en-US" dirty="0"/>
          </a:p>
          <a:p>
            <a:pPr marL="850392" lvl="1" indent="-457200" algn="just">
              <a:buFont typeface="+mj-lt"/>
              <a:buAutoNum type="alphaLcPeriod"/>
            </a:pPr>
            <a:r>
              <a:rPr lang="en-US" dirty="0"/>
              <a:t>A </a:t>
            </a:r>
            <a:r>
              <a:rPr lang="en-US" b="1" dirty="0">
                <a:solidFill>
                  <a:srgbClr val="FF0000"/>
                </a:solidFill>
              </a:rPr>
              <a:t>continuous</a:t>
            </a:r>
            <a:r>
              <a:rPr lang="en-US" dirty="0"/>
              <a:t> pattern </a:t>
            </a:r>
          </a:p>
          <a:p>
            <a:pPr marL="850392" lvl="1" indent="-457200" algn="just">
              <a:buFont typeface="+mj-lt"/>
              <a:buAutoNum type="alphaLcPeriod"/>
            </a:pPr>
            <a:r>
              <a:rPr lang="en-US" dirty="0"/>
              <a:t>Intentional behavior </a:t>
            </a:r>
          </a:p>
          <a:p>
            <a:pPr marL="850392" lvl="1" indent="-457200" algn="just">
              <a:buFont typeface="+mj-lt"/>
              <a:buAutoNum type="alphaLcPeriod"/>
            </a:pPr>
            <a:r>
              <a:rPr lang="en-US" b="1" u="sng" dirty="0">
                <a:solidFill>
                  <a:srgbClr val="FF0000"/>
                </a:solidFill>
              </a:rPr>
              <a:t>On or off of school property,</a:t>
            </a:r>
            <a:r>
              <a:rPr lang="en-US" dirty="0"/>
              <a:t> </a:t>
            </a:r>
          </a:p>
          <a:p>
            <a:pPr marL="850392" lvl="1" indent="-457200" algn="just">
              <a:buFont typeface="+mj-lt"/>
              <a:buAutoNum type="alphaLcPeriod"/>
            </a:pPr>
            <a:r>
              <a:rPr lang="en-US" dirty="0"/>
              <a:t>Whether </a:t>
            </a:r>
            <a:r>
              <a:rPr lang="en-US" b="1" u="sng" dirty="0">
                <a:solidFill>
                  <a:srgbClr val="FF0000"/>
                </a:solidFill>
              </a:rPr>
              <a:t>cyberbullying </a:t>
            </a:r>
            <a:r>
              <a:rPr lang="en-US" dirty="0"/>
              <a:t>or written, electronic, verbal, or physical acts </a:t>
            </a:r>
          </a:p>
          <a:p>
            <a:pPr marL="850392" lvl="1" indent="-457200" algn="just">
              <a:buFont typeface="+mj-lt"/>
              <a:buAutoNum type="alphaLcPeriod"/>
            </a:pPr>
            <a:r>
              <a:rPr lang="en-US" b="1" u="sng" dirty="0">
                <a:solidFill>
                  <a:srgbClr val="FF0000"/>
                </a:solidFill>
              </a:rPr>
              <a:t>Motivated by any characteristic </a:t>
            </a:r>
            <a:r>
              <a:rPr lang="en-US" dirty="0"/>
              <a:t>of a student</a:t>
            </a:r>
          </a:p>
          <a:p>
            <a:pPr marL="850392" lvl="1" indent="-457200" algn="just">
              <a:buFont typeface="+mj-lt"/>
              <a:buAutoNum type="alphaLcPeriod"/>
            </a:pPr>
            <a:r>
              <a:rPr lang="en-US" dirty="0"/>
              <a:t>That falls into </a:t>
            </a:r>
            <a:r>
              <a:rPr lang="en-US" b="1" u="sng" dirty="0">
                <a:solidFill>
                  <a:srgbClr val="FF0000"/>
                </a:solidFill>
              </a:rPr>
              <a:t>one of the categories of personal characteristics contained in the Board Policy </a:t>
            </a:r>
          </a:p>
          <a:p>
            <a:pPr lvl="1" algn="just"/>
            <a:endParaRPr lang="en-US" b="1" u="sng" dirty="0">
              <a:solidFill>
                <a:srgbClr val="FF0000"/>
              </a:solidFill>
            </a:endParaRPr>
          </a:p>
          <a:p>
            <a:pPr marL="393192" lvl="1" indent="0" algn="just">
              <a:buNone/>
            </a:pPr>
            <a:r>
              <a:rPr lang="en-US" dirty="0"/>
              <a:t>To constitute bullying, a </a:t>
            </a:r>
            <a:r>
              <a:rPr lang="en-US" b="1" u="sng" dirty="0">
                <a:solidFill>
                  <a:srgbClr val="FF0000"/>
                </a:solidFill>
              </a:rPr>
              <a:t>pattern </a:t>
            </a:r>
            <a:r>
              <a:rPr lang="en-US" dirty="0"/>
              <a:t>of behavior may do </a:t>
            </a:r>
            <a:r>
              <a:rPr lang="en-US" b="1" u="sng" dirty="0">
                <a:solidFill>
                  <a:srgbClr val="FF0000"/>
                </a:solidFill>
              </a:rPr>
              <a:t>any </a:t>
            </a:r>
            <a:r>
              <a:rPr lang="en-US" dirty="0"/>
              <a:t>of the following:</a:t>
            </a:r>
          </a:p>
          <a:p>
            <a:pPr marL="0" indent="0" algn="just">
              <a:buNone/>
            </a:pPr>
            <a:endParaRPr lang="en-US" dirty="0"/>
          </a:p>
          <a:p>
            <a:pPr marL="850392" lvl="1" indent="-457200" algn="just">
              <a:buAutoNum type="alphaLcPeriod"/>
            </a:pPr>
            <a:r>
              <a:rPr lang="en-US" dirty="0"/>
              <a:t>Place a student in </a:t>
            </a:r>
            <a:r>
              <a:rPr lang="en-US" b="1" u="sng" dirty="0">
                <a:solidFill>
                  <a:srgbClr val="FF0000"/>
                </a:solidFill>
              </a:rPr>
              <a:t>reasonable fear of harm </a:t>
            </a:r>
          </a:p>
          <a:p>
            <a:pPr marL="850392" lvl="1" indent="-457200" algn="just">
              <a:buAutoNum type="alphaLcPeriod"/>
            </a:pPr>
            <a:r>
              <a:rPr lang="en-US" b="1" u="sng" dirty="0">
                <a:solidFill>
                  <a:srgbClr val="FF0000"/>
                </a:solidFill>
              </a:rPr>
              <a:t>Substantially interfere </a:t>
            </a:r>
            <a:r>
              <a:rPr lang="en-US" dirty="0"/>
              <a:t>with the educational performance, opportunities, or benefits of a student.</a:t>
            </a:r>
          </a:p>
          <a:p>
            <a:pPr marL="850392" lvl="1" indent="-457200" algn="just">
              <a:buAutoNum type="alphaLcPeriod"/>
            </a:pPr>
            <a:r>
              <a:rPr lang="en-US" b="1" u="sng" dirty="0">
                <a:solidFill>
                  <a:srgbClr val="FF0000"/>
                </a:solidFill>
              </a:rPr>
              <a:t>Substantially disrupt or interfere </a:t>
            </a:r>
            <a:r>
              <a:rPr lang="en-US" dirty="0"/>
              <a:t>with the </a:t>
            </a:r>
            <a:r>
              <a:rPr lang="en-US" b="1" u="sng" dirty="0">
                <a:solidFill>
                  <a:srgbClr val="FF0000"/>
                </a:solidFill>
              </a:rPr>
              <a:t>orderly operation of the school</a:t>
            </a:r>
          </a:p>
          <a:p>
            <a:pPr marL="850392" lvl="1" indent="-457200" algn="just">
              <a:buAutoNum type="alphaLcPeriod"/>
            </a:pPr>
            <a:r>
              <a:rPr lang="en-US" b="1" u="sng" dirty="0">
                <a:solidFill>
                  <a:srgbClr val="FF0000"/>
                </a:solidFill>
              </a:rPr>
              <a:t>Create a hostile environment </a:t>
            </a:r>
            <a:r>
              <a:rPr lang="en-US" dirty="0"/>
              <a:t>in the school</a:t>
            </a:r>
          </a:p>
          <a:p>
            <a:pPr marL="850392" lvl="1" indent="-457200" algn="just">
              <a:buAutoNum type="alphaLcPeriod"/>
            </a:pPr>
            <a:r>
              <a:rPr lang="en-US" b="1" u="sng" dirty="0">
                <a:solidFill>
                  <a:srgbClr val="FF0000"/>
                </a:solidFill>
              </a:rPr>
              <a:t>Be sufficiently severe, persistent, or pervasive enough </a:t>
            </a:r>
            <a:r>
              <a:rPr lang="en-US" dirty="0"/>
              <a:t>to create an intimidating, threatening, or abusive educational environment for a student. </a:t>
            </a:r>
          </a:p>
          <a:p>
            <a:pPr marL="393192" lvl="1" indent="0" algn="just">
              <a:buNone/>
            </a:pPr>
            <a:endParaRPr lang="en-US" dirty="0"/>
          </a:p>
          <a:p>
            <a:pPr marL="0" indent="0">
              <a:buNone/>
            </a:pPr>
            <a:r>
              <a:rPr lang="en-US" dirty="0"/>
              <a:t>Alabama Code § 16-28B-3(1)(a)-(e)</a:t>
            </a:r>
          </a:p>
          <a:p>
            <a:endParaRPr lang="en-US" dirty="0"/>
          </a:p>
          <a:p>
            <a:endParaRPr lang="en-US" dirty="0"/>
          </a:p>
        </p:txBody>
      </p:sp>
    </p:spTree>
    <p:extLst>
      <p:ext uri="{BB962C8B-B14F-4D97-AF65-F5344CB8AC3E}">
        <p14:creationId xmlns:p14="http://schemas.microsoft.com/office/powerpoint/2010/main" val="4198636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E67B-B0FC-4ACD-874D-F69D19061396}"/>
              </a:ext>
            </a:extLst>
          </p:cNvPr>
          <p:cNvSpPr>
            <a:spLocks noGrp="1"/>
          </p:cNvSpPr>
          <p:nvPr>
            <p:ph type="title"/>
          </p:nvPr>
        </p:nvSpPr>
        <p:spPr>
          <a:xfrm>
            <a:off x="609600" y="420003"/>
            <a:ext cx="10972800" cy="1143000"/>
          </a:xfrm>
        </p:spPr>
        <p:txBody>
          <a:bodyPr>
            <a:normAutofit/>
          </a:bodyPr>
          <a:lstStyle/>
          <a:p>
            <a:pPr algn="ctr"/>
            <a:r>
              <a:rPr lang="en-US" dirty="0"/>
              <a:t>Alabama Bullying Prevention Act </a:t>
            </a:r>
          </a:p>
        </p:txBody>
      </p:sp>
      <p:sp>
        <p:nvSpPr>
          <p:cNvPr id="3" name="Content Placeholder 2">
            <a:extLst>
              <a:ext uri="{FF2B5EF4-FFF2-40B4-BE49-F238E27FC236}">
                <a16:creationId xmlns:a16="http://schemas.microsoft.com/office/drawing/2014/main" id="{7E1B4B6D-C47B-44F4-9C1E-0B20A5BDF4F8}"/>
              </a:ext>
            </a:extLst>
          </p:cNvPr>
          <p:cNvSpPr>
            <a:spLocks noGrp="1"/>
          </p:cNvSpPr>
          <p:nvPr>
            <p:ph idx="1"/>
          </p:nvPr>
        </p:nvSpPr>
        <p:spPr/>
        <p:txBody>
          <a:bodyPr/>
          <a:lstStyle/>
          <a:p>
            <a:pPr algn="just"/>
            <a:r>
              <a:rPr lang="en-US" dirty="0"/>
              <a:t>Hostile environment. </a:t>
            </a:r>
          </a:p>
          <a:p>
            <a:pPr lvl="1" algn="just"/>
            <a:r>
              <a:rPr lang="en-US" dirty="0"/>
              <a:t>The perception by an affected student or victim that the conduct of another student constitutes a threat of violence or bullying and that the conduct is </a:t>
            </a:r>
            <a:r>
              <a:rPr lang="en-US" b="1" u="sng" dirty="0">
                <a:solidFill>
                  <a:srgbClr val="FF0000"/>
                </a:solidFill>
              </a:rPr>
              <a:t>objectively severe or pervasive </a:t>
            </a:r>
            <a:r>
              <a:rPr lang="en-US" dirty="0"/>
              <a:t>enough that a </a:t>
            </a:r>
            <a:r>
              <a:rPr lang="en-US" b="1" u="sng" dirty="0">
                <a:solidFill>
                  <a:srgbClr val="FF0000"/>
                </a:solidFill>
              </a:rPr>
              <a:t>reasonable person, </a:t>
            </a:r>
            <a:r>
              <a:rPr lang="en-US" dirty="0"/>
              <a:t>under the circumstances, would agree that the conduct constitutes bullying, threat of assault, or assault.</a:t>
            </a:r>
          </a:p>
          <a:p>
            <a:pPr marL="0" indent="0" algn="just">
              <a:buNone/>
            </a:pPr>
            <a:r>
              <a:rPr lang="en-US" dirty="0"/>
              <a:t/>
            </a:r>
            <a:br>
              <a:rPr lang="en-US" dirty="0"/>
            </a:br>
            <a:r>
              <a:rPr lang="en-US" dirty="0"/>
              <a:t/>
            </a:r>
            <a:br>
              <a:rPr lang="en-US" dirty="0"/>
            </a:br>
            <a:r>
              <a:rPr lang="en-US" dirty="0"/>
              <a:t>Ala. Code § 16-28B-3</a:t>
            </a:r>
          </a:p>
          <a:p>
            <a:pPr marL="0" indent="0">
              <a:buNone/>
            </a:pPr>
            <a:endParaRPr lang="en-US" dirty="0"/>
          </a:p>
        </p:txBody>
      </p:sp>
    </p:spTree>
    <p:extLst>
      <p:ext uri="{BB962C8B-B14F-4D97-AF65-F5344CB8AC3E}">
        <p14:creationId xmlns:p14="http://schemas.microsoft.com/office/powerpoint/2010/main" val="130444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E2FD1D-13AB-4348-AB35-9F1AA31E87E6}"/>
              </a:ext>
            </a:extLst>
          </p:cNvPr>
          <p:cNvSpPr/>
          <p:nvPr/>
        </p:nvSpPr>
        <p:spPr>
          <a:xfrm>
            <a:off x="0" y="0"/>
            <a:ext cx="12192000" cy="130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2" name="Title 1">
            <a:extLst>
              <a:ext uri="{FF2B5EF4-FFF2-40B4-BE49-F238E27FC236}">
                <a16:creationId xmlns:a16="http://schemas.microsoft.com/office/drawing/2014/main" id="{1B95BC3D-E2A0-49C5-977A-07EEAFB6F583}"/>
              </a:ext>
            </a:extLst>
          </p:cNvPr>
          <p:cNvSpPr>
            <a:spLocks noGrp="1"/>
          </p:cNvSpPr>
          <p:nvPr>
            <p:ph type="title"/>
          </p:nvPr>
        </p:nvSpPr>
        <p:spPr>
          <a:xfrm>
            <a:off x="592666" y="162719"/>
            <a:ext cx="8229600" cy="1143000"/>
          </a:xfrm>
        </p:spPr>
        <p:txBody>
          <a:bodyPr>
            <a:normAutofit/>
          </a:bodyPr>
          <a:lstStyle/>
          <a:p>
            <a:r>
              <a:rPr lang="en-US" sz="4000" b="1" dirty="0">
                <a:solidFill>
                  <a:srgbClr val="404040"/>
                </a:solidFill>
                <a:latin typeface="+mn-lt"/>
              </a:rPr>
              <a:t>Two types of Title IX Claims</a:t>
            </a:r>
          </a:p>
        </p:txBody>
      </p:sp>
      <p:sp>
        <p:nvSpPr>
          <p:cNvPr id="3" name="Content Placeholder 2">
            <a:extLst>
              <a:ext uri="{FF2B5EF4-FFF2-40B4-BE49-F238E27FC236}">
                <a16:creationId xmlns:a16="http://schemas.microsoft.com/office/drawing/2014/main" id="{8D466349-7C34-45B8-8539-A137D148AEC7}"/>
              </a:ext>
            </a:extLst>
          </p:cNvPr>
          <p:cNvSpPr>
            <a:spLocks noGrp="1"/>
          </p:cNvSpPr>
          <p:nvPr>
            <p:ph idx="1"/>
          </p:nvPr>
        </p:nvSpPr>
        <p:spPr>
          <a:xfrm>
            <a:off x="850392" y="1892808"/>
            <a:ext cx="10748941" cy="4802473"/>
          </a:xfrm>
        </p:spPr>
        <p:txBody>
          <a:bodyPr>
            <a:normAutofit/>
          </a:bodyPr>
          <a:lstStyle/>
          <a:p>
            <a:pPr marL="0" indent="0" algn="just">
              <a:buNone/>
            </a:pPr>
            <a:r>
              <a:rPr lang="en-US" sz="2800" b="0" i="0" dirty="0">
                <a:solidFill>
                  <a:srgbClr val="212121"/>
                </a:solidFill>
                <a:effectLst/>
                <a:latin typeface="Arial" panose="020B0604020202020204" pitchFamily="34" charset="0"/>
              </a:rPr>
              <a:t>There are two avenues to pursue a claim under Title IX: </a:t>
            </a:r>
          </a:p>
          <a:p>
            <a:pPr marL="0" indent="0" algn="just">
              <a:buNone/>
            </a:pPr>
            <a:endParaRPr lang="en-US" sz="2800" b="0" i="0" dirty="0">
              <a:solidFill>
                <a:srgbClr val="212121"/>
              </a:solidFill>
              <a:effectLst/>
              <a:latin typeface="Arial" panose="020B0604020202020204" pitchFamily="34" charset="0"/>
            </a:endParaRPr>
          </a:p>
          <a:p>
            <a:pPr marL="514350" indent="-514350" algn="just">
              <a:buAutoNum type="arabicPeriod"/>
            </a:pPr>
            <a:r>
              <a:rPr lang="en-US" sz="2800" dirty="0">
                <a:solidFill>
                  <a:srgbClr val="212121"/>
                </a:solidFill>
                <a:latin typeface="Arial" panose="020B0604020202020204" pitchFamily="34" charset="0"/>
              </a:rPr>
              <a:t>Based </a:t>
            </a:r>
            <a:r>
              <a:rPr lang="en-US" sz="2800" b="0" i="0" dirty="0">
                <a:solidFill>
                  <a:srgbClr val="212121"/>
                </a:solidFill>
                <a:effectLst/>
                <a:latin typeface="Arial" panose="020B0604020202020204" pitchFamily="34" charset="0"/>
              </a:rPr>
              <a:t>on an institution's official policy of intentional discrimination on the basis of sex; </a:t>
            </a:r>
          </a:p>
          <a:p>
            <a:pPr marL="514350" indent="-514350" algn="just">
              <a:buAutoNum type="arabicPeriod"/>
            </a:pPr>
            <a:r>
              <a:rPr lang="en-US" sz="2800" b="0" i="0" dirty="0">
                <a:solidFill>
                  <a:srgbClr val="212121"/>
                </a:solidFill>
                <a:effectLst/>
                <a:latin typeface="Arial" panose="020B0604020202020204" pitchFamily="34" charset="0"/>
              </a:rPr>
              <a:t>Seeks to hold an institution liable for teacher-on-student or student-on-student sexual harassment.</a:t>
            </a:r>
          </a:p>
          <a:p>
            <a:pPr marL="0" indent="0" algn="just">
              <a:buNone/>
            </a:pPr>
            <a:r>
              <a:rPr lang="en-US" sz="3200" b="1" dirty="0"/>
              <a:t/>
            </a:r>
            <a:br>
              <a:rPr lang="en-US" sz="3200" b="1" dirty="0"/>
            </a:br>
            <a:endParaRPr lang="en-US" sz="2200" b="1" dirty="0">
              <a:solidFill>
                <a:schemeClr val="tx1">
                  <a:lumMod val="75000"/>
                  <a:lumOff val="25000"/>
                </a:schemeClr>
              </a:solidFill>
            </a:endParaRPr>
          </a:p>
        </p:txBody>
      </p:sp>
    </p:spTree>
    <p:extLst>
      <p:ext uri="{BB962C8B-B14F-4D97-AF65-F5344CB8AC3E}">
        <p14:creationId xmlns:p14="http://schemas.microsoft.com/office/powerpoint/2010/main" val="1618375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7D48-633E-4658-B155-A0D063016D02}"/>
              </a:ext>
            </a:extLst>
          </p:cNvPr>
          <p:cNvSpPr>
            <a:spLocks noGrp="1"/>
          </p:cNvSpPr>
          <p:nvPr>
            <p:ph type="title"/>
          </p:nvPr>
        </p:nvSpPr>
        <p:spPr>
          <a:xfrm>
            <a:off x="1981200" y="76200"/>
            <a:ext cx="8229600" cy="1143000"/>
          </a:xfrm>
        </p:spPr>
        <p:txBody>
          <a:bodyPr>
            <a:normAutofit/>
          </a:bodyPr>
          <a:lstStyle/>
          <a:p>
            <a:pPr algn="ctr"/>
            <a:r>
              <a:rPr lang="en-US" sz="4400" dirty="0"/>
              <a:t>Alabama Law: Hazing</a:t>
            </a:r>
          </a:p>
        </p:txBody>
      </p:sp>
      <p:sp>
        <p:nvSpPr>
          <p:cNvPr id="3" name="Content Placeholder 2">
            <a:extLst>
              <a:ext uri="{FF2B5EF4-FFF2-40B4-BE49-F238E27FC236}">
                <a16:creationId xmlns:a16="http://schemas.microsoft.com/office/drawing/2014/main" id="{7DC6B823-B8BE-487F-9622-CA891591F63F}"/>
              </a:ext>
            </a:extLst>
          </p:cNvPr>
          <p:cNvSpPr>
            <a:spLocks noGrp="1"/>
          </p:cNvSpPr>
          <p:nvPr>
            <p:ph idx="1"/>
          </p:nvPr>
        </p:nvSpPr>
        <p:spPr>
          <a:xfrm>
            <a:off x="319595" y="1447060"/>
            <a:ext cx="10773277" cy="5182340"/>
          </a:xfrm>
        </p:spPr>
        <p:txBody>
          <a:bodyPr>
            <a:normAutofit fontScale="55000" lnSpcReduction="20000"/>
          </a:bodyPr>
          <a:lstStyle/>
          <a:p>
            <a:r>
              <a:rPr lang="en-US" sz="2900" dirty="0"/>
              <a:t>Definition: </a:t>
            </a:r>
          </a:p>
          <a:p>
            <a:pPr marL="0" indent="0">
              <a:buNone/>
            </a:pPr>
            <a:endParaRPr lang="en-US" dirty="0"/>
          </a:p>
          <a:p>
            <a:pPr marL="393192" lvl="1" indent="0">
              <a:buNone/>
            </a:pPr>
            <a:r>
              <a:rPr lang="en-US" sz="2600" dirty="0"/>
              <a:t>1.  Any </a:t>
            </a:r>
            <a:r>
              <a:rPr lang="en-US" sz="2600" b="1" u="sng" dirty="0">
                <a:solidFill>
                  <a:srgbClr val="FF0000"/>
                </a:solidFill>
              </a:rPr>
              <a:t>willful</a:t>
            </a:r>
            <a:r>
              <a:rPr lang="en-US" sz="2600" dirty="0"/>
              <a:t> action taken or situation created: </a:t>
            </a:r>
          </a:p>
          <a:p>
            <a:pPr lvl="2"/>
            <a:r>
              <a:rPr lang="en-US" sz="2300" dirty="0"/>
              <a:t>whether </a:t>
            </a:r>
            <a:r>
              <a:rPr lang="en-US" sz="2300" b="1" u="sng" dirty="0">
                <a:solidFill>
                  <a:srgbClr val="FF0000"/>
                </a:solidFill>
              </a:rPr>
              <a:t>on or off </a:t>
            </a:r>
            <a:r>
              <a:rPr lang="en-US" sz="2300" dirty="0"/>
              <a:t>any school</a:t>
            </a:r>
          </a:p>
          <a:p>
            <a:pPr lvl="2"/>
            <a:r>
              <a:rPr lang="en-US" sz="2300" dirty="0"/>
              <a:t>which recklessly or intentionally endangers the mental or physical health of any student, OR</a:t>
            </a:r>
            <a:endParaRPr lang="en-US" sz="3100" dirty="0"/>
          </a:p>
          <a:p>
            <a:pPr marL="0" indent="0">
              <a:buNone/>
            </a:pPr>
            <a:r>
              <a:rPr lang="en-US" sz="2800" dirty="0"/>
              <a:t> </a:t>
            </a:r>
            <a:endParaRPr lang="en-US" sz="3600" dirty="0"/>
          </a:p>
          <a:p>
            <a:pPr marL="393192" lvl="1" indent="0">
              <a:buNone/>
            </a:pPr>
            <a:r>
              <a:rPr lang="en-US" sz="2600" dirty="0"/>
              <a:t>2.  Any willful act: </a:t>
            </a:r>
          </a:p>
          <a:p>
            <a:pPr lvl="2"/>
            <a:r>
              <a:rPr lang="en-US" sz="2300" dirty="0"/>
              <a:t>On or off any school</a:t>
            </a:r>
          </a:p>
          <a:p>
            <a:pPr lvl="2"/>
            <a:r>
              <a:rPr lang="en-US" sz="2300" dirty="0"/>
              <a:t>By any person alone or acting with others in </a:t>
            </a:r>
          </a:p>
          <a:p>
            <a:pPr lvl="2"/>
            <a:r>
              <a:rPr lang="en-US" sz="2300" dirty="0"/>
              <a:t>Striking, beating, bruising, or maiming;  (or any assault upon any such students)</a:t>
            </a:r>
          </a:p>
          <a:p>
            <a:pPr lvl="2"/>
            <a:r>
              <a:rPr lang="en-US" sz="2300" dirty="0"/>
              <a:t>Made for the purpose of committing any of the acts, or producing any of the results to such student as defined in this section.  </a:t>
            </a:r>
          </a:p>
          <a:p>
            <a:pPr marL="667512" lvl="2" indent="0">
              <a:buNone/>
            </a:pPr>
            <a:endParaRPr lang="en-US" sz="2300" dirty="0"/>
          </a:p>
          <a:p>
            <a:pPr marL="667512" lvl="2" indent="0">
              <a:buNone/>
            </a:pPr>
            <a:r>
              <a:rPr lang="en-US" sz="2300" dirty="0"/>
              <a:t>BUT </a:t>
            </a:r>
            <a:endParaRPr lang="en-US" sz="3100" dirty="0"/>
          </a:p>
          <a:p>
            <a:pPr marL="0" indent="0">
              <a:buNone/>
            </a:pPr>
            <a:r>
              <a:rPr lang="en-US" sz="2800" dirty="0"/>
              <a:t> </a:t>
            </a:r>
            <a:endParaRPr lang="en-US" sz="3600" dirty="0"/>
          </a:p>
          <a:p>
            <a:pPr marL="393192" lvl="1" indent="0">
              <a:buNone/>
            </a:pPr>
            <a:r>
              <a:rPr lang="en-US" sz="2600" dirty="0"/>
              <a:t>3.  The term hazing as defined in this section </a:t>
            </a:r>
            <a:r>
              <a:rPr lang="en-US" sz="2600" b="1" u="sng" dirty="0"/>
              <a:t>does not </a:t>
            </a:r>
            <a:r>
              <a:rPr lang="en-US" sz="2600" dirty="0"/>
              <a:t>include:</a:t>
            </a:r>
          </a:p>
          <a:p>
            <a:pPr lvl="2"/>
            <a:r>
              <a:rPr lang="en-US" sz="2300" dirty="0"/>
              <a:t>Customary athletic events or similar contests or competitions. </a:t>
            </a:r>
          </a:p>
          <a:p>
            <a:pPr lvl="2"/>
            <a:r>
              <a:rPr lang="en-US" sz="2300" dirty="0"/>
              <a:t>Corporal punishment administered by officials or employees of public schools when in accordance with policies adopted by local boards of education. </a:t>
            </a:r>
          </a:p>
          <a:p>
            <a:pPr marL="667512" lvl="2" indent="0">
              <a:buNone/>
            </a:pPr>
            <a:endParaRPr lang="en-US" sz="2300" dirty="0"/>
          </a:p>
          <a:p>
            <a:pPr marL="667512" lvl="2" indent="0">
              <a:buNone/>
            </a:pPr>
            <a:endParaRPr lang="en-US" sz="2300" dirty="0"/>
          </a:p>
          <a:p>
            <a:pPr marL="176213" lvl="2" indent="-176213">
              <a:buNone/>
            </a:pPr>
            <a:r>
              <a:rPr lang="en-US" sz="2300" dirty="0"/>
              <a:t>     HAZING IS limited to those actions taken and situations created in connection with </a:t>
            </a:r>
            <a:r>
              <a:rPr lang="en-US" sz="2300" b="1" u="sng" dirty="0">
                <a:solidFill>
                  <a:srgbClr val="FF0000"/>
                </a:solidFill>
              </a:rPr>
              <a:t>initiation into </a:t>
            </a:r>
            <a:r>
              <a:rPr lang="en-US" sz="2300" dirty="0"/>
              <a:t>or </a:t>
            </a:r>
            <a:r>
              <a:rPr lang="en-US" sz="2300" b="1" u="sng" dirty="0">
                <a:solidFill>
                  <a:srgbClr val="FF0000"/>
                </a:solidFill>
              </a:rPr>
              <a:t>affiliation</a:t>
            </a:r>
            <a:r>
              <a:rPr lang="en-US" sz="2300" dirty="0"/>
              <a:t> with any organization. </a:t>
            </a:r>
          </a:p>
          <a:p>
            <a:pPr marL="393192" lvl="1" indent="0">
              <a:buNone/>
            </a:pPr>
            <a:endParaRPr lang="en-US" sz="3600" dirty="0"/>
          </a:p>
          <a:p>
            <a:pPr marL="393192" lvl="1" indent="0">
              <a:buNone/>
            </a:pPr>
            <a:r>
              <a:rPr lang="en-US" sz="3300" dirty="0"/>
              <a:t>Alabama Code § 16-1-23(a)</a:t>
            </a:r>
          </a:p>
          <a:p>
            <a:pPr marL="393192" lvl="1" indent="0">
              <a:buNone/>
            </a:pPr>
            <a:endParaRPr lang="en-US" sz="3400" dirty="0"/>
          </a:p>
        </p:txBody>
      </p:sp>
    </p:spTree>
    <p:extLst>
      <p:ext uri="{BB962C8B-B14F-4D97-AF65-F5344CB8AC3E}">
        <p14:creationId xmlns:p14="http://schemas.microsoft.com/office/powerpoint/2010/main" val="2120658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E17A-C35D-4D51-AE7D-42F82782693D}"/>
              </a:ext>
            </a:extLst>
          </p:cNvPr>
          <p:cNvSpPr>
            <a:spLocks noGrp="1"/>
          </p:cNvSpPr>
          <p:nvPr>
            <p:ph type="title"/>
          </p:nvPr>
        </p:nvSpPr>
        <p:spPr>
          <a:xfrm>
            <a:off x="1982165" y="304800"/>
            <a:ext cx="8229600" cy="1143000"/>
          </a:xfrm>
        </p:spPr>
        <p:txBody>
          <a:bodyPr/>
          <a:lstStyle/>
          <a:p>
            <a:pPr algn="ctr"/>
            <a:r>
              <a:rPr lang="en-US" dirty="0"/>
              <a:t>Alabama Law: Hazing</a:t>
            </a:r>
          </a:p>
        </p:txBody>
      </p:sp>
      <p:sp>
        <p:nvSpPr>
          <p:cNvPr id="3" name="Content Placeholder 2">
            <a:extLst>
              <a:ext uri="{FF2B5EF4-FFF2-40B4-BE49-F238E27FC236}">
                <a16:creationId xmlns:a16="http://schemas.microsoft.com/office/drawing/2014/main" id="{0DF29E81-2FE1-4F69-A960-F286470942EC}"/>
              </a:ext>
            </a:extLst>
          </p:cNvPr>
          <p:cNvSpPr>
            <a:spLocks noGrp="1"/>
          </p:cNvSpPr>
          <p:nvPr>
            <p:ph idx="1"/>
          </p:nvPr>
        </p:nvSpPr>
        <p:spPr/>
        <p:txBody>
          <a:bodyPr>
            <a:normAutofit lnSpcReduction="10000"/>
          </a:bodyPr>
          <a:lstStyle/>
          <a:p>
            <a:r>
              <a:rPr lang="en-US" dirty="0"/>
              <a:t>No person shall engage in </a:t>
            </a:r>
            <a:r>
              <a:rPr lang="en-US" b="1" u="sng" dirty="0">
                <a:solidFill>
                  <a:srgbClr val="FF0000"/>
                </a:solidFill>
              </a:rPr>
              <a:t>hazing</a:t>
            </a:r>
            <a:r>
              <a:rPr lang="en-US" dirty="0"/>
              <a:t> </a:t>
            </a:r>
          </a:p>
          <a:p>
            <a:pPr marL="0" indent="0">
              <a:buNone/>
            </a:pPr>
            <a:endParaRPr lang="en-US" dirty="0"/>
          </a:p>
          <a:p>
            <a:r>
              <a:rPr lang="en-US" dirty="0"/>
              <a:t>No person shall knowingly </a:t>
            </a:r>
            <a:r>
              <a:rPr lang="en-US" b="1" u="sng" dirty="0">
                <a:solidFill>
                  <a:srgbClr val="FF0000"/>
                </a:solidFill>
              </a:rPr>
              <a:t>permit, encourage, aid or assist</a:t>
            </a:r>
            <a:r>
              <a:rPr lang="en-US" dirty="0"/>
              <a:t> any person in hazing </a:t>
            </a:r>
          </a:p>
          <a:p>
            <a:pPr marL="0" indent="0">
              <a:buNone/>
            </a:pPr>
            <a:endParaRPr lang="en-US" dirty="0"/>
          </a:p>
          <a:p>
            <a:r>
              <a:rPr lang="en-US" dirty="0"/>
              <a:t>Class C misdemeanor</a:t>
            </a:r>
          </a:p>
          <a:p>
            <a:pPr marL="0" indent="0">
              <a:buNone/>
            </a:pPr>
            <a:endParaRPr lang="en-US" dirty="0"/>
          </a:p>
          <a:p>
            <a:r>
              <a:rPr lang="en-US" dirty="0"/>
              <a:t>Forfeiture of public funds, scholarships, or awards</a:t>
            </a:r>
          </a:p>
          <a:p>
            <a:pPr marL="0" indent="0">
              <a:buNone/>
            </a:pPr>
            <a:endParaRPr lang="en-US" dirty="0"/>
          </a:p>
          <a:p>
            <a:pPr marL="0" indent="0">
              <a:buNone/>
            </a:pPr>
            <a:r>
              <a:rPr lang="en-US" dirty="0"/>
              <a:t>Alabama Code § 16-1-23</a:t>
            </a:r>
          </a:p>
        </p:txBody>
      </p:sp>
    </p:spTree>
    <p:extLst>
      <p:ext uri="{BB962C8B-B14F-4D97-AF65-F5344CB8AC3E}">
        <p14:creationId xmlns:p14="http://schemas.microsoft.com/office/powerpoint/2010/main" val="130225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84D7-01B4-6E4B-B8D2-3073640E136D}"/>
              </a:ext>
            </a:extLst>
          </p:cNvPr>
          <p:cNvSpPr>
            <a:spLocks noGrp="1"/>
          </p:cNvSpPr>
          <p:nvPr>
            <p:ph type="title"/>
          </p:nvPr>
        </p:nvSpPr>
        <p:spPr>
          <a:xfrm>
            <a:off x="609600" y="303036"/>
            <a:ext cx="10972800" cy="1143000"/>
          </a:xfrm>
        </p:spPr>
        <p:txBody>
          <a:bodyPr/>
          <a:lstStyle/>
          <a:p>
            <a:r>
              <a:rPr lang="en-US" dirty="0"/>
              <a:t>BCPSS Athletic Handbook</a:t>
            </a:r>
          </a:p>
        </p:txBody>
      </p:sp>
      <p:sp>
        <p:nvSpPr>
          <p:cNvPr id="3" name="Content Placeholder 2">
            <a:extLst>
              <a:ext uri="{FF2B5EF4-FFF2-40B4-BE49-F238E27FC236}">
                <a16:creationId xmlns:a16="http://schemas.microsoft.com/office/drawing/2014/main" id="{EA96C23F-0375-FF45-81E6-4B1A780686AF}"/>
              </a:ext>
            </a:extLst>
          </p:cNvPr>
          <p:cNvSpPr>
            <a:spLocks noGrp="1"/>
          </p:cNvSpPr>
          <p:nvPr>
            <p:ph idx="1"/>
          </p:nvPr>
        </p:nvSpPr>
        <p:spPr/>
        <p:txBody>
          <a:bodyPr/>
          <a:lstStyle/>
          <a:p>
            <a:r>
              <a:rPr lang="en-US" dirty="0"/>
              <a:t>Hazing is INTOLERABLE in ANY FORM and will result in disciplinary action. </a:t>
            </a:r>
          </a:p>
        </p:txBody>
      </p:sp>
    </p:spTree>
    <p:extLst>
      <p:ext uri="{BB962C8B-B14F-4D97-AF65-F5344CB8AC3E}">
        <p14:creationId xmlns:p14="http://schemas.microsoft.com/office/powerpoint/2010/main" val="1275576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3848-C152-4C53-B126-D0EEC2D2715A}"/>
              </a:ext>
            </a:extLst>
          </p:cNvPr>
          <p:cNvSpPr>
            <a:spLocks noGrp="1"/>
          </p:cNvSpPr>
          <p:nvPr>
            <p:ph type="title"/>
          </p:nvPr>
        </p:nvSpPr>
        <p:spPr>
          <a:xfrm>
            <a:off x="609600" y="383246"/>
            <a:ext cx="10972800" cy="1143000"/>
          </a:xfrm>
        </p:spPr>
        <p:txBody>
          <a:bodyPr/>
          <a:lstStyle/>
          <a:p>
            <a:r>
              <a:rPr lang="en-US" dirty="0"/>
              <a:t>Alabama Educator Code of Ethics </a:t>
            </a:r>
          </a:p>
        </p:txBody>
      </p:sp>
      <p:sp>
        <p:nvSpPr>
          <p:cNvPr id="3" name="Content Placeholder 2">
            <a:extLst>
              <a:ext uri="{FF2B5EF4-FFF2-40B4-BE49-F238E27FC236}">
                <a16:creationId xmlns:a16="http://schemas.microsoft.com/office/drawing/2014/main" id="{B75BC206-15A8-4638-B3DA-8F68D105B0FC}"/>
              </a:ext>
            </a:extLst>
          </p:cNvPr>
          <p:cNvSpPr>
            <a:spLocks noGrp="1"/>
          </p:cNvSpPr>
          <p:nvPr>
            <p:ph idx="1"/>
          </p:nvPr>
        </p:nvSpPr>
        <p:spPr>
          <a:xfrm>
            <a:off x="288758" y="1526246"/>
            <a:ext cx="11293642" cy="4798354"/>
          </a:xfrm>
        </p:spPr>
        <p:txBody>
          <a:bodyPr>
            <a:normAutofit/>
          </a:bodyPr>
          <a:lstStyle/>
          <a:p>
            <a:r>
              <a:rPr lang="en-US" dirty="0"/>
              <a:t>BCPSS Policy 5.1- All employees are expected to follow the Alabama Educator Code of Ethics </a:t>
            </a:r>
          </a:p>
          <a:p>
            <a:r>
              <a:rPr lang="en-US" dirty="0"/>
              <a:t>Standard 2:  Trustworthiness </a:t>
            </a:r>
          </a:p>
          <a:p>
            <a:r>
              <a:rPr lang="en-US" i="1" dirty="0"/>
              <a:t>An educator should exemplify honesty and integrity in the course of professional practice. </a:t>
            </a:r>
          </a:p>
          <a:p>
            <a:r>
              <a:rPr lang="en-US" dirty="0"/>
              <a:t>Ethical conduct includes, but is not limited to, the following: </a:t>
            </a:r>
          </a:p>
          <a:p>
            <a:pPr lvl="1"/>
            <a:r>
              <a:rPr lang="en-US" dirty="0"/>
              <a:t>Properly representing facts concerning an educational matter in direct or indirect public expression </a:t>
            </a:r>
          </a:p>
          <a:p>
            <a:pPr lvl="1"/>
            <a:r>
              <a:rPr lang="en-US" dirty="0"/>
              <a:t>Advocating for </a:t>
            </a:r>
            <a:r>
              <a:rPr lang="en-US" dirty="0">
                <a:highlight>
                  <a:srgbClr val="FFFF00"/>
                </a:highlight>
              </a:rPr>
              <a:t>fair and equitable opportunities </a:t>
            </a:r>
            <a:r>
              <a:rPr lang="en-US" dirty="0"/>
              <a:t>for all children </a:t>
            </a:r>
          </a:p>
          <a:p>
            <a:pPr lvl="1"/>
            <a:r>
              <a:rPr lang="en-US" dirty="0"/>
              <a:t>Embodying for students the characteristics of intellectual honesty, diplomacy, tact, and fairness.   BE A ROLE MODEL </a:t>
            </a:r>
          </a:p>
        </p:txBody>
      </p:sp>
    </p:spTree>
    <p:extLst>
      <p:ext uri="{BB962C8B-B14F-4D97-AF65-F5344CB8AC3E}">
        <p14:creationId xmlns:p14="http://schemas.microsoft.com/office/powerpoint/2010/main" val="2048633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3848-C152-4C53-B126-D0EEC2D2715A}"/>
              </a:ext>
            </a:extLst>
          </p:cNvPr>
          <p:cNvSpPr>
            <a:spLocks noGrp="1"/>
          </p:cNvSpPr>
          <p:nvPr>
            <p:ph type="title"/>
          </p:nvPr>
        </p:nvSpPr>
        <p:spPr>
          <a:xfrm>
            <a:off x="609600" y="283464"/>
            <a:ext cx="10972800" cy="1143000"/>
          </a:xfrm>
        </p:spPr>
        <p:txBody>
          <a:bodyPr/>
          <a:lstStyle/>
          <a:p>
            <a:r>
              <a:rPr lang="en-US" dirty="0"/>
              <a:t>Alabama Educator Code of Ethics </a:t>
            </a:r>
          </a:p>
        </p:txBody>
      </p:sp>
      <p:sp>
        <p:nvSpPr>
          <p:cNvPr id="3" name="Content Placeholder 2">
            <a:extLst>
              <a:ext uri="{FF2B5EF4-FFF2-40B4-BE49-F238E27FC236}">
                <a16:creationId xmlns:a16="http://schemas.microsoft.com/office/drawing/2014/main" id="{B75BC206-15A8-4638-B3DA-8F68D105B0FC}"/>
              </a:ext>
            </a:extLst>
          </p:cNvPr>
          <p:cNvSpPr>
            <a:spLocks noGrp="1"/>
          </p:cNvSpPr>
          <p:nvPr>
            <p:ph idx="1"/>
          </p:nvPr>
        </p:nvSpPr>
        <p:spPr>
          <a:xfrm>
            <a:off x="246888" y="1652016"/>
            <a:ext cx="11335512" cy="4922520"/>
          </a:xfrm>
        </p:spPr>
        <p:txBody>
          <a:bodyPr>
            <a:normAutofit fontScale="92500" lnSpcReduction="10000"/>
          </a:bodyPr>
          <a:lstStyle/>
          <a:p>
            <a:r>
              <a:rPr lang="en-US" dirty="0"/>
              <a:t>Standard 4: Teacher/Student Relationship</a:t>
            </a:r>
          </a:p>
          <a:p>
            <a:r>
              <a:rPr lang="en-US" i="1" dirty="0"/>
              <a:t>An educator should always maintain a professional relationship with all students, both in and outside the classroom.</a:t>
            </a:r>
          </a:p>
          <a:p>
            <a:r>
              <a:rPr lang="en-US" dirty="0"/>
              <a:t>Ethical conduct includes, but is not limited to, the following: </a:t>
            </a:r>
          </a:p>
          <a:p>
            <a:pPr lvl="1"/>
            <a:r>
              <a:rPr lang="en-US" dirty="0"/>
              <a:t>Fulfilling the roles of trusted confidante, mentor, and advocate for students’ growth. </a:t>
            </a:r>
          </a:p>
          <a:p>
            <a:pPr lvl="1"/>
            <a:r>
              <a:rPr lang="en-US" dirty="0"/>
              <a:t>Nurturing the intellectual, physical, emotional, social, and civic potential of all students. </a:t>
            </a:r>
          </a:p>
          <a:p>
            <a:pPr lvl="1"/>
            <a:r>
              <a:rPr lang="en-US" dirty="0">
                <a:highlight>
                  <a:srgbClr val="FFFF00"/>
                </a:highlight>
              </a:rPr>
              <a:t>Providing an environment that does not needlessly expose students to unnecessary embarrassment or disparagement. </a:t>
            </a:r>
          </a:p>
          <a:p>
            <a:pPr lvl="1"/>
            <a:r>
              <a:rPr lang="en-US" dirty="0"/>
              <a:t>Creating, supporting, and maintaining a challenging learning environment for all students. </a:t>
            </a:r>
          </a:p>
          <a:p>
            <a:pPr marL="342900" lvl="1" indent="-342900">
              <a:buClr>
                <a:schemeClr val="accent3"/>
              </a:buClr>
              <a:buSzPct val="122000"/>
              <a:buFont typeface="Arial" panose="020B0604020202020204" pitchFamily="34" charset="0"/>
              <a:buChar char="•"/>
            </a:pPr>
            <a:r>
              <a:rPr lang="en-US" dirty="0"/>
              <a:t>Unethical conduct includes, but is not limited to, the following: </a:t>
            </a:r>
          </a:p>
          <a:p>
            <a:pPr marL="617220" lvl="2" indent="-342900">
              <a:buClr>
                <a:schemeClr val="accent3"/>
              </a:buClr>
              <a:buSzPct val="122000"/>
              <a:buFont typeface="Arial" panose="020B0604020202020204" pitchFamily="34" charset="0"/>
              <a:buChar char="•"/>
            </a:pPr>
            <a:r>
              <a:rPr lang="en-US" dirty="0"/>
              <a:t>Engaging in harassing behavior on the basis of race, gender, national origin, religion, or disability. </a:t>
            </a:r>
          </a:p>
          <a:p>
            <a:pPr lvl="1"/>
            <a:endParaRPr lang="en-US" dirty="0"/>
          </a:p>
        </p:txBody>
      </p:sp>
    </p:spTree>
    <p:extLst>
      <p:ext uri="{BB962C8B-B14F-4D97-AF65-F5344CB8AC3E}">
        <p14:creationId xmlns:p14="http://schemas.microsoft.com/office/powerpoint/2010/main" val="1893958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184AD-9B9D-427B-98BA-36313003B530}"/>
              </a:ext>
            </a:extLst>
          </p:cNvPr>
          <p:cNvSpPr>
            <a:spLocks noGrp="1"/>
          </p:cNvSpPr>
          <p:nvPr>
            <p:ph type="ctrTitle"/>
          </p:nvPr>
        </p:nvSpPr>
        <p:spPr/>
        <p:txBody>
          <a:bodyPr/>
          <a:lstStyle/>
          <a:p>
            <a:r>
              <a:rPr lang="en-US" dirty="0"/>
              <a:t>Takeaways</a:t>
            </a:r>
          </a:p>
        </p:txBody>
      </p:sp>
      <p:sp>
        <p:nvSpPr>
          <p:cNvPr id="5" name="Subtitle 4">
            <a:extLst>
              <a:ext uri="{FF2B5EF4-FFF2-40B4-BE49-F238E27FC236}">
                <a16:creationId xmlns:a16="http://schemas.microsoft.com/office/drawing/2014/main" id="{364EDD29-2DD9-4EFF-81AC-270EEED01A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2884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09E9-9E70-4056-BBBA-9AE983B8F3A4}"/>
              </a:ext>
            </a:extLst>
          </p:cNvPr>
          <p:cNvSpPr>
            <a:spLocks noGrp="1"/>
          </p:cNvSpPr>
          <p:nvPr>
            <p:ph type="title"/>
          </p:nvPr>
        </p:nvSpPr>
        <p:spPr>
          <a:xfrm>
            <a:off x="454325" y="281394"/>
            <a:ext cx="10972800" cy="1143000"/>
          </a:xfrm>
        </p:spPr>
        <p:txBody>
          <a:bodyPr/>
          <a:lstStyle/>
          <a:p>
            <a:r>
              <a:rPr lang="en-US" dirty="0"/>
              <a:t>Key Takeaways</a:t>
            </a:r>
          </a:p>
        </p:txBody>
      </p:sp>
      <p:sp>
        <p:nvSpPr>
          <p:cNvPr id="3" name="Content Placeholder 2">
            <a:extLst>
              <a:ext uri="{FF2B5EF4-FFF2-40B4-BE49-F238E27FC236}">
                <a16:creationId xmlns:a16="http://schemas.microsoft.com/office/drawing/2014/main" id="{B28691D4-A87F-4B57-9F4C-FA1C7F6E018D}"/>
              </a:ext>
            </a:extLst>
          </p:cNvPr>
          <p:cNvSpPr>
            <a:spLocks noGrp="1"/>
          </p:cNvSpPr>
          <p:nvPr>
            <p:ph idx="1"/>
          </p:nvPr>
        </p:nvSpPr>
        <p:spPr>
          <a:xfrm>
            <a:off x="609600" y="1627632"/>
            <a:ext cx="10972800" cy="4696968"/>
          </a:xfrm>
        </p:spPr>
        <p:txBody>
          <a:bodyPr>
            <a:normAutofit fontScale="92500" lnSpcReduction="10000"/>
          </a:bodyPr>
          <a:lstStyle/>
          <a:p>
            <a:pPr algn="just"/>
            <a:r>
              <a:rPr lang="en-US" dirty="0"/>
              <a:t>Board Policies </a:t>
            </a:r>
          </a:p>
          <a:p>
            <a:pPr lvl="1" algn="just"/>
            <a:r>
              <a:rPr lang="en-US" dirty="0"/>
              <a:t>Overlapping Definitions – Title IX; Bullying and Prevention</a:t>
            </a:r>
          </a:p>
          <a:p>
            <a:pPr algn="just"/>
            <a:r>
              <a:rPr lang="en-US" dirty="0"/>
              <a:t>Study updated Title IX grievance procedures in the 2020-2021 Student Handbook </a:t>
            </a:r>
          </a:p>
          <a:p>
            <a:pPr algn="just"/>
            <a:r>
              <a:rPr lang="en-US" dirty="0"/>
              <a:t>Study the Baldwin County Public School System Athletic Handbook </a:t>
            </a:r>
          </a:p>
          <a:p>
            <a:pPr lvl="1" algn="just"/>
            <a:r>
              <a:rPr lang="en-US" i="1" u="sng" dirty="0"/>
              <a:t>All discipline and student athlete treatment should be </a:t>
            </a:r>
            <a:r>
              <a:rPr lang="en-US" i="1" u="sng" dirty="0">
                <a:highlight>
                  <a:srgbClr val="FFFF00"/>
                </a:highlight>
              </a:rPr>
              <a:t>consistent </a:t>
            </a:r>
            <a:r>
              <a:rPr lang="en-US" i="1" u="sng" dirty="0"/>
              <a:t>with the system-wide handbook</a:t>
            </a:r>
          </a:p>
          <a:p>
            <a:pPr algn="just"/>
            <a:r>
              <a:rPr lang="en-US" dirty="0"/>
              <a:t>Understand the definitions of sexual harassment, bullying, hazing</a:t>
            </a:r>
          </a:p>
          <a:p>
            <a:pPr algn="just"/>
            <a:r>
              <a:rPr lang="en-US" dirty="0"/>
              <a:t>Know to whom you should report any complaints of sexual harassment, bullying, and/or hazing (whether witnessed yourself, or reported to you by someone else) </a:t>
            </a:r>
          </a:p>
          <a:p>
            <a:pPr algn="just"/>
            <a:r>
              <a:rPr lang="en-US" dirty="0"/>
              <a:t>Recognize or know responsibility to report any acts of retaliation </a:t>
            </a:r>
          </a:p>
          <a:p>
            <a:endParaRPr lang="en-US" dirty="0"/>
          </a:p>
        </p:txBody>
      </p:sp>
    </p:spTree>
    <p:extLst>
      <p:ext uri="{BB962C8B-B14F-4D97-AF65-F5344CB8AC3E}">
        <p14:creationId xmlns:p14="http://schemas.microsoft.com/office/powerpoint/2010/main" val="1095289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8EF6-B2AC-4328-A562-D2FAD14468EB}"/>
              </a:ext>
            </a:extLst>
          </p:cNvPr>
          <p:cNvSpPr>
            <a:spLocks noGrp="1"/>
          </p:cNvSpPr>
          <p:nvPr>
            <p:ph type="title"/>
          </p:nvPr>
        </p:nvSpPr>
        <p:spPr>
          <a:xfrm>
            <a:off x="609600" y="383246"/>
            <a:ext cx="10972800" cy="1143000"/>
          </a:xfrm>
        </p:spPr>
        <p:txBody>
          <a:bodyPr/>
          <a:lstStyle/>
          <a:p>
            <a:r>
              <a:rPr lang="en-US" dirty="0"/>
              <a:t>Employee Obligations</a:t>
            </a:r>
          </a:p>
        </p:txBody>
      </p:sp>
      <p:sp>
        <p:nvSpPr>
          <p:cNvPr id="7" name="Content Placeholder 6">
            <a:extLst>
              <a:ext uri="{FF2B5EF4-FFF2-40B4-BE49-F238E27FC236}">
                <a16:creationId xmlns:a16="http://schemas.microsoft.com/office/drawing/2014/main" id="{0F804350-3CC5-40CB-8400-7963A36E5B1F}"/>
              </a:ext>
            </a:extLst>
          </p:cNvPr>
          <p:cNvSpPr>
            <a:spLocks noGrp="1"/>
          </p:cNvSpPr>
          <p:nvPr>
            <p:ph idx="1"/>
          </p:nvPr>
        </p:nvSpPr>
        <p:spPr>
          <a:xfrm>
            <a:off x="385011" y="1935480"/>
            <a:ext cx="11197389" cy="4539274"/>
          </a:xfrm>
        </p:spPr>
        <p:txBody>
          <a:bodyPr>
            <a:normAutofit fontScale="85000" lnSpcReduction="20000"/>
          </a:bodyPr>
          <a:lstStyle/>
          <a:p>
            <a:pPr algn="just"/>
            <a:r>
              <a:rPr lang="en-US" dirty="0"/>
              <a:t>Know who the District Title IX Coordinator is (their information will be posted on the school’s website) </a:t>
            </a:r>
          </a:p>
          <a:p>
            <a:pPr algn="just"/>
            <a:r>
              <a:rPr lang="en-US" dirty="0"/>
              <a:t>Comply with all relevant Board Policies and Procedures, including Athletic Handbook</a:t>
            </a:r>
          </a:p>
          <a:p>
            <a:pPr algn="just"/>
            <a:r>
              <a:rPr lang="en-US" dirty="0"/>
              <a:t>Seek guidance from Athletic Directors and Administrators </a:t>
            </a:r>
          </a:p>
          <a:p>
            <a:pPr algn="just"/>
            <a:r>
              <a:rPr lang="en-US" dirty="0"/>
              <a:t>Act in a manner that lessens the harm </a:t>
            </a:r>
          </a:p>
          <a:p>
            <a:pPr lvl="1" algn="just"/>
            <a:r>
              <a:rPr lang="en-US" dirty="0"/>
              <a:t>Response </a:t>
            </a:r>
          </a:p>
          <a:p>
            <a:pPr lvl="1" algn="just"/>
            <a:r>
              <a:rPr lang="en-US" dirty="0"/>
              <a:t>Timely </a:t>
            </a:r>
          </a:p>
          <a:p>
            <a:pPr lvl="1" algn="just"/>
            <a:r>
              <a:rPr lang="en-US" dirty="0"/>
              <a:t>Reasonable </a:t>
            </a:r>
          </a:p>
          <a:p>
            <a:pPr algn="just"/>
            <a:r>
              <a:rPr lang="en-US" dirty="0"/>
              <a:t>Follow the Alabama Educator Code of Ethics </a:t>
            </a:r>
          </a:p>
          <a:p>
            <a:pPr lvl="1" algn="just"/>
            <a:r>
              <a:rPr lang="en-US" dirty="0"/>
              <a:t>Be a role model</a:t>
            </a:r>
          </a:p>
          <a:p>
            <a:pPr lvl="1" algn="just"/>
            <a:r>
              <a:rPr lang="en-US" dirty="0"/>
              <a:t>Act not to be deliberately indifferent</a:t>
            </a:r>
          </a:p>
          <a:p>
            <a:pPr algn="just"/>
            <a:r>
              <a:rPr lang="en-US" dirty="0"/>
              <a:t>Participate in investigation/work with the Title IX Coordinator </a:t>
            </a:r>
          </a:p>
          <a:p>
            <a:pPr algn="just"/>
            <a:r>
              <a:rPr lang="en-US" dirty="0"/>
              <a:t>Document knowledge and who you have spoken to </a:t>
            </a:r>
          </a:p>
          <a:p>
            <a:pPr algn="just"/>
            <a:r>
              <a:rPr lang="en-US" dirty="0"/>
              <a:t>Confidentiality</a:t>
            </a:r>
          </a:p>
        </p:txBody>
      </p:sp>
    </p:spTree>
    <p:extLst>
      <p:ext uri="{BB962C8B-B14F-4D97-AF65-F5344CB8AC3E}">
        <p14:creationId xmlns:p14="http://schemas.microsoft.com/office/powerpoint/2010/main" val="678434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7AF1-F3B5-44C1-86EF-123A6CEB2219}"/>
              </a:ext>
            </a:extLst>
          </p:cNvPr>
          <p:cNvSpPr>
            <a:spLocks noGrp="1"/>
          </p:cNvSpPr>
          <p:nvPr>
            <p:ph type="title"/>
          </p:nvPr>
        </p:nvSpPr>
        <p:spPr/>
        <p:txBody>
          <a:bodyPr/>
          <a:lstStyle/>
          <a:p>
            <a:r>
              <a:rPr lang="en-US" dirty="0"/>
              <a:t>Questions? </a:t>
            </a:r>
          </a:p>
        </p:txBody>
      </p:sp>
      <p:pic>
        <p:nvPicPr>
          <p:cNvPr id="4" name="Content Placeholder 3">
            <a:extLst>
              <a:ext uri="{FF2B5EF4-FFF2-40B4-BE49-F238E27FC236}">
                <a16:creationId xmlns:a16="http://schemas.microsoft.com/office/drawing/2014/main" id="{100966C1-8BE8-41CF-86B6-730409B805AB}"/>
              </a:ext>
            </a:extLst>
          </p:cNvPr>
          <p:cNvPicPr>
            <a:picLocks noGrp="1" noChangeAspect="1"/>
          </p:cNvPicPr>
          <p:nvPr>
            <p:ph idx="1"/>
          </p:nvPr>
        </p:nvPicPr>
        <p:blipFill>
          <a:blip r:embed="rId2"/>
          <a:stretch>
            <a:fillRect/>
          </a:stretch>
        </p:blipFill>
        <p:spPr>
          <a:xfrm>
            <a:off x="1173193" y="2227625"/>
            <a:ext cx="9575319" cy="4159279"/>
          </a:xfrm>
          <a:prstGeom prst="rect">
            <a:avLst/>
          </a:prstGeom>
        </p:spPr>
      </p:pic>
    </p:spTree>
    <p:extLst>
      <p:ext uri="{BB962C8B-B14F-4D97-AF65-F5344CB8AC3E}">
        <p14:creationId xmlns:p14="http://schemas.microsoft.com/office/powerpoint/2010/main" val="334710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E4A37-9E52-4495-AF09-85360AE08261}"/>
              </a:ext>
            </a:extLst>
          </p:cNvPr>
          <p:cNvSpPr>
            <a:spLocks noGrp="1"/>
          </p:cNvSpPr>
          <p:nvPr>
            <p:ph type="ctrTitle"/>
          </p:nvPr>
        </p:nvSpPr>
        <p:spPr/>
        <p:txBody>
          <a:bodyPr/>
          <a:lstStyle/>
          <a:p>
            <a:r>
              <a:rPr lang="en-US" dirty="0"/>
              <a:t>Title IX and Athletics </a:t>
            </a:r>
          </a:p>
        </p:txBody>
      </p:sp>
      <p:sp>
        <p:nvSpPr>
          <p:cNvPr id="10" name="Subtitle 9">
            <a:extLst>
              <a:ext uri="{FF2B5EF4-FFF2-40B4-BE49-F238E27FC236}">
                <a16:creationId xmlns:a16="http://schemas.microsoft.com/office/drawing/2014/main" id="{882D5EF5-D0DD-4982-8659-1083347EBE5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42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BD0B64-1290-4DDB-8468-6C4454646F12}"/>
              </a:ext>
            </a:extLst>
          </p:cNvPr>
          <p:cNvSpPr/>
          <p:nvPr/>
        </p:nvSpPr>
        <p:spPr>
          <a:xfrm>
            <a:off x="0" y="0"/>
            <a:ext cx="12192000" cy="130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1D95F"/>
                </a:solidFill>
                <a:effectLst/>
                <a:uLnTx/>
                <a:uFillTx/>
                <a:latin typeface="Calibri"/>
                <a:ea typeface="+mn-ea"/>
                <a:cs typeface="+mn-cs"/>
              </a:rPr>
              <a:t>c</a:t>
            </a:r>
          </a:p>
        </p:txBody>
      </p:sp>
      <p:sp>
        <p:nvSpPr>
          <p:cNvPr id="5" name="Title 1">
            <a:extLst>
              <a:ext uri="{FF2B5EF4-FFF2-40B4-BE49-F238E27FC236}">
                <a16:creationId xmlns:a16="http://schemas.microsoft.com/office/drawing/2014/main" id="{0A43E037-64A9-4FFC-94C0-14B14DFCFAA0}"/>
              </a:ext>
            </a:extLst>
          </p:cNvPr>
          <p:cNvSpPr>
            <a:spLocks noGrp="1"/>
          </p:cNvSpPr>
          <p:nvPr>
            <p:ph type="title"/>
          </p:nvPr>
        </p:nvSpPr>
        <p:spPr>
          <a:xfrm>
            <a:off x="592666" y="127219"/>
            <a:ext cx="10075334" cy="1143000"/>
          </a:xfrm>
        </p:spPr>
        <p:txBody>
          <a:bodyPr>
            <a:normAutofit/>
          </a:bodyPr>
          <a:lstStyle/>
          <a:p>
            <a:r>
              <a:rPr lang="en-US" sz="4000" b="1" dirty="0">
                <a:solidFill>
                  <a:schemeClr val="bg1"/>
                </a:solidFill>
                <a:latin typeface="+mn-lt"/>
              </a:rPr>
              <a:t>STATUTORY AND </a:t>
            </a:r>
            <a:r>
              <a:rPr lang="en-US" sz="4000" b="1" dirty="0">
                <a:solidFill>
                  <a:srgbClr val="404040"/>
                </a:solidFill>
                <a:latin typeface="+mn-lt"/>
              </a:rPr>
              <a:t>REGULATORY FRAMEWORK</a:t>
            </a:r>
          </a:p>
        </p:txBody>
      </p:sp>
      <p:sp>
        <p:nvSpPr>
          <p:cNvPr id="6" name="Content Placeholder 2">
            <a:extLst>
              <a:ext uri="{FF2B5EF4-FFF2-40B4-BE49-F238E27FC236}">
                <a16:creationId xmlns:a16="http://schemas.microsoft.com/office/drawing/2014/main" id="{BE70041C-38C0-4CB1-A595-BE6E486E2CFA}"/>
              </a:ext>
            </a:extLst>
          </p:cNvPr>
          <p:cNvSpPr>
            <a:spLocks noGrp="1"/>
          </p:cNvSpPr>
          <p:nvPr>
            <p:ph idx="1"/>
          </p:nvPr>
        </p:nvSpPr>
        <p:spPr>
          <a:xfrm>
            <a:off x="3033744" y="1819116"/>
            <a:ext cx="8360718" cy="4525963"/>
          </a:xfrm>
        </p:spPr>
        <p:txBody>
          <a:bodyPr>
            <a:normAutofit/>
          </a:bodyPr>
          <a:lstStyle/>
          <a:p>
            <a:pPr algn="just"/>
            <a:r>
              <a:rPr lang="en-US" sz="3200" dirty="0">
                <a:solidFill>
                  <a:srgbClr val="404040"/>
                </a:solidFill>
              </a:rPr>
              <a:t>20 U.S.C. § 1681 prohibits gender discrimination in education programs that </a:t>
            </a:r>
            <a:r>
              <a:rPr lang="en-US" sz="3200" b="1" i="1" dirty="0">
                <a:solidFill>
                  <a:srgbClr val="404040"/>
                </a:solidFill>
              </a:rPr>
              <a:t>receive federal funds</a:t>
            </a:r>
            <a:r>
              <a:rPr lang="en-US" sz="3200" dirty="0">
                <a:solidFill>
                  <a:srgbClr val="404040"/>
                </a:solidFill>
              </a:rPr>
              <a:t>, either directly or indirectly. </a:t>
            </a:r>
          </a:p>
          <a:p>
            <a:pPr algn="just"/>
            <a:r>
              <a:rPr lang="en-US" sz="3200" dirty="0">
                <a:solidFill>
                  <a:srgbClr val="404040"/>
                </a:solidFill>
              </a:rPr>
              <a:t>Enforcement power is vested in the US Department of Education’s Office for Civil Rights (OCR)</a:t>
            </a:r>
          </a:p>
          <a:p>
            <a:pPr algn="just"/>
            <a:r>
              <a:rPr lang="en-US" sz="3200" dirty="0">
                <a:solidFill>
                  <a:srgbClr val="404040"/>
                </a:solidFill>
              </a:rPr>
              <a:t>Title IX does not reference athletic programs, but regulations promulgated by OCR at 34 CFR Part 106 do address athletics. </a:t>
            </a:r>
          </a:p>
        </p:txBody>
      </p:sp>
      <p:sp>
        <p:nvSpPr>
          <p:cNvPr id="2" name="Oval 1">
            <a:extLst>
              <a:ext uri="{FF2B5EF4-FFF2-40B4-BE49-F238E27FC236}">
                <a16:creationId xmlns:a16="http://schemas.microsoft.com/office/drawing/2014/main" id="{E4C06972-B93A-4E51-940C-E31FD7FAD004}"/>
              </a:ext>
            </a:extLst>
          </p:cNvPr>
          <p:cNvSpPr/>
          <p:nvPr/>
        </p:nvSpPr>
        <p:spPr>
          <a:xfrm>
            <a:off x="592666" y="2920264"/>
            <a:ext cx="1852360" cy="1852360"/>
          </a:xfrm>
          <a:prstGeom prst="ellipse">
            <a:avLst/>
          </a:prstGeom>
          <a:solidFill>
            <a:srgbClr val="4040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oogle Shape;8137;p67">
            <a:extLst>
              <a:ext uri="{FF2B5EF4-FFF2-40B4-BE49-F238E27FC236}">
                <a16:creationId xmlns:a16="http://schemas.microsoft.com/office/drawing/2014/main" id="{033307E5-F2FC-4372-A03B-26A49377D06A}"/>
              </a:ext>
            </a:extLst>
          </p:cNvPr>
          <p:cNvGrpSpPr/>
          <p:nvPr/>
        </p:nvGrpSpPr>
        <p:grpSpPr>
          <a:xfrm>
            <a:off x="1079389" y="3406738"/>
            <a:ext cx="878914" cy="879412"/>
            <a:chOff x="-10391650" y="3180600"/>
            <a:chExt cx="352875" cy="353075"/>
          </a:xfrm>
          <a:solidFill>
            <a:schemeClr val="bg1"/>
          </a:solidFill>
        </p:grpSpPr>
        <p:sp>
          <p:nvSpPr>
            <p:cNvPr id="8" name="Google Shape;8138;p67">
              <a:extLst>
                <a:ext uri="{FF2B5EF4-FFF2-40B4-BE49-F238E27FC236}">
                  <a16:creationId xmlns:a16="http://schemas.microsoft.com/office/drawing/2014/main" id="{2DBA35DA-AE87-49BC-AC7D-F6342A4CD6BF}"/>
                </a:ext>
              </a:extLst>
            </p:cNvPr>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Google Shape;8139;p67">
              <a:extLst>
                <a:ext uri="{FF2B5EF4-FFF2-40B4-BE49-F238E27FC236}">
                  <a16:creationId xmlns:a16="http://schemas.microsoft.com/office/drawing/2014/main" id="{C2076552-9C1E-445E-8F6D-84BBEDB030CF}"/>
                </a:ext>
              </a:extLst>
            </p:cNvPr>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Google Shape;8140;p67">
              <a:extLst>
                <a:ext uri="{FF2B5EF4-FFF2-40B4-BE49-F238E27FC236}">
                  <a16:creationId xmlns:a16="http://schemas.microsoft.com/office/drawing/2014/main" id="{EBED9353-B393-4C18-BE4A-E3DA824F65F3}"/>
                </a:ext>
              </a:extLst>
            </p:cNvPr>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Google Shape;8141;p67">
              <a:extLst>
                <a:ext uri="{FF2B5EF4-FFF2-40B4-BE49-F238E27FC236}">
                  <a16:creationId xmlns:a16="http://schemas.microsoft.com/office/drawing/2014/main" id="{25D4D910-7AB1-4169-88A2-7DFCDABC13D1}"/>
                </a:ext>
              </a:extLst>
            </p:cNvPr>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Google Shape;8142;p67">
              <a:extLst>
                <a:ext uri="{FF2B5EF4-FFF2-40B4-BE49-F238E27FC236}">
                  <a16:creationId xmlns:a16="http://schemas.microsoft.com/office/drawing/2014/main" id="{22AC94C3-A702-454E-B27D-C6D0F8B57E14}"/>
                </a:ext>
              </a:extLst>
            </p:cNvPr>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Google Shape;8143;p67">
              <a:extLst>
                <a:ext uri="{FF2B5EF4-FFF2-40B4-BE49-F238E27FC236}">
                  <a16:creationId xmlns:a16="http://schemas.microsoft.com/office/drawing/2014/main" id="{3ADB3E16-1875-456D-B83C-76E30A148F3F}"/>
                </a:ext>
              </a:extLst>
            </p:cNvPr>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26129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75B407-5C68-48FB-9698-79E8862856CD}"/>
              </a:ext>
            </a:extLst>
          </p:cNvPr>
          <p:cNvSpPr/>
          <p:nvPr/>
        </p:nvSpPr>
        <p:spPr>
          <a:xfrm>
            <a:off x="0" y="0"/>
            <a:ext cx="12192000" cy="130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1D95F"/>
                </a:solidFill>
              </a:rPr>
              <a:t>c</a:t>
            </a:r>
          </a:p>
        </p:txBody>
      </p:sp>
      <p:sp>
        <p:nvSpPr>
          <p:cNvPr id="5" name="Title 1">
            <a:extLst>
              <a:ext uri="{FF2B5EF4-FFF2-40B4-BE49-F238E27FC236}">
                <a16:creationId xmlns:a16="http://schemas.microsoft.com/office/drawing/2014/main" id="{7AC0B544-5FFD-44E5-97B3-10F76B110B0A}"/>
              </a:ext>
            </a:extLst>
          </p:cNvPr>
          <p:cNvSpPr>
            <a:spLocks noGrp="1"/>
          </p:cNvSpPr>
          <p:nvPr>
            <p:ph type="title"/>
          </p:nvPr>
        </p:nvSpPr>
        <p:spPr>
          <a:xfrm>
            <a:off x="3238149" y="-117256"/>
            <a:ext cx="5715701" cy="1570460"/>
          </a:xfrm>
        </p:spPr>
        <p:txBody>
          <a:bodyPr>
            <a:normAutofit/>
          </a:bodyPr>
          <a:lstStyle/>
          <a:p>
            <a:r>
              <a:rPr lang="en-US" sz="4000" b="1" dirty="0">
                <a:solidFill>
                  <a:schemeClr val="bg1"/>
                </a:solidFill>
                <a:latin typeface="+mn-lt"/>
              </a:rPr>
              <a:t>3 MAJOR </a:t>
            </a:r>
            <a:r>
              <a:rPr lang="en-US" sz="4000" b="1" dirty="0">
                <a:solidFill>
                  <a:srgbClr val="424242"/>
                </a:solidFill>
                <a:latin typeface="+mn-lt"/>
              </a:rPr>
              <a:t>ATHLETIC AREAS</a:t>
            </a:r>
          </a:p>
        </p:txBody>
      </p:sp>
      <p:sp>
        <p:nvSpPr>
          <p:cNvPr id="6" name="Content Placeholder 2">
            <a:extLst>
              <a:ext uri="{FF2B5EF4-FFF2-40B4-BE49-F238E27FC236}">
                <a16:creationId xmlns:a16="http://schemas.microsoft.com/office/drawing/2014/main" id="{FCBD8AFB-914F-42D8-A88B-8A270A74997D}"/>
              </a:ext>
            </a:extLst>
          </p:cNvPr>
          <p:cNvSpPr>
            <a:spLocks noGrp="1"/>
          </p:cNvSpPr>
          <p:nvPr>
            <p:ph idx="1"/>
          </p:nvPr>
        </p:nvSpPr>
        <p:spPr>
          <a:xfrm>
            <a:off x="2884187" y="2142099"/>
            <a:ext cx="8229600" cy="1437072"/>
          </a:xfrm>
        </p:spPr>
        <p:txBody>
          <a:bodyPr>
            <a:normAutofit/>
          </a:bodyPr>
          <a:lstStyle/>
          <a:p>
            <a:pPr marL="0" indent="0">
              <a:buNone/>
            </a:pPr>
            <a:r>
              <a:rPr lang="en-US" sz="3200" dirty="0"/>
              <a:t>Effective accommodation of student interests and abilities </a:t>
            </a:r>
          </a:p>
        </p:txBody>
      </p:sp>
      <p:sp>
        <p:nvSpPr>
          <p:cNvPr id="7" name="Content Placeholder 2">
            <a:extLst>
              <a:ext uri="{FF2B5EF4-FFF2-40B4-BE49-F238E27FC236}">
                <a16:creationId xmlns:a16="http://schemas.microsoft.com/office/drawing/2014/main" id="{781540A6-0A30-448F-829E-87354DA23D67}"/>
              </a:ext>
            </a:extLst>
          </p:cNvPr>
          <p:cNvSpPr txBox="1">
            <a:spLocks/>
          </p:cNvSpPr>
          <p:nvPr/>
        </p:nvSpPr>
        <p:spPr>
          <a:xfrm>
            <a:off x="2884187" y="3824569"/>
            <a:ext cx="8229600" cy="813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Athletic financial assistance </a:t>
            </a:r>
          </a:p>
        </p:txBody>
      </p:sp>
      <p:sp>
        <p:nvSpPr>
          <p:cNvPr id="8" name="Content Placeholder 2">
            <a:extLst>
              <a:ext uri="{FF2B5EF4-FFF2-40B4-BE49-F238E27FC236}">
                <a16:creationId xmlns:a16="http://schemas.microsoft.com/office/drawing/2014/main" id="{4723BA16-ED76-4A86-864E-04A315A3874A}"/>
              </a:ext>
            </a:extLst>
          </p:cNvPr>
          <p:cNvSpPr txBox="1">
            <a:spLocks/>
          </p:cNvSpPr>
          <p:nvPr/>
        </p:nvSpPr>
        <p:spPr>
          <a:xfrm>
            <a:off x="2884187" y="4947417"/>
            <a:ext cx="8229600" cy="1570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highlight>
                  <a:srgbClr val="FFFF00"/>
                </a:highlight>
              </a:rPr>
              <a:t>Other program component, i.e. athletic benefits and opportunities </a:t>
            </a:r>
          </a:p>
        </p:txBody>
      </p:sp>
      <p:sp>
        <p:nvSpPr>
          <p:cNvPr id="9" name="Oval 8">
            <a:extLst>
              <a:ext uri="{FF2B5EF4-FFF2-40B4-BE49-F238E27FC236}">
                <a16:creationId xmlns:a16="http://schemas.microsoft.com/office/drawing/2014/main" id="{3EB71696-D02B-43F9-B099-C8EE3ACE1084}"/>
              </a:ext>
            </a:extLst>
          </p:cNvPr>
          <p:cNvSpPr/>
          <p:nvPr/>
        </p:nvSpPr>
        <p:spPr>
          <a:xfrm>
            <a:off x="1563329" y="2103436"/>
            <a:ext cx="905235" cy="905235"/>
          </a:xfrm>
          <a:prstGeom prst="ellipse">
            <a:avLst/>
          </a:prstGeom>
          <a:no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B71EC28-6525-4365-90E8-7E49EC0C4151}"/>
              </a:ext>
            </a:extLst>
          </p:cNvPr>
          <p:cNvSpPr/>
          <p:nvPr/>
        </p:nvSpPr>
        <p:spPr>
          <a:xfrm>
            <a:off x="1602991" y="3579170"/>
            <a:ext cx="905235" cy="905235"/>
          </a:xfrm>
          <a:prstGeom prst="ellipse">
            <a:avLst/>
          </a:prstGeom>
          <a:no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6A14BA3-06B0-4140-888C-DCD5488D5F9A}"/>
              </a:ext>
            </a:extLst>
          </p:cNvPr>
          <p:cNvSpPr/>
          <p:nvPr/>
        </p:nvSpPr>
        <p:spPr>
          <a:xfrm>
            <a:off x="1602991" y="5054904"/>
            <a:ext cx="905235" cy="905235"/>
          </a:xfrm>
          <a:prstGeom prst="ellipse">
            <a:avLst/>
          </a:prstGeom>
          <a:no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009263-4C56-4B53-8BDE-6BC694058577}"/>
              </a:ext>
            </a:extLst>
          </p:cNvPr>
          <p:cNvSpPr txBox="1">
            <a:spLocks/>
          </p:cNvSpPr>
          <p:nvPr/>
        </p:nvSpPr>
        <p:spPr>
          <a:xfrm>
            <a:off x="1809470" y="1782455"/>
            <a:ext cx="5715701" cy="1570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424242"/>
                </a:solidFill>
                <a:latin typeface="+mn-lt"/>
              </a:rPr>
              <a:t>1</a:t>
            </a:r>
          </a:p>
        </p:txBody>
      </p:sp>
      <p:sp>
        <p:nvSpPr>
          <p:cNvPr id="13" name="Title 1">
            <a:extLst>
              <a:ext uri="{FF2B5EF4-FFF2-40B4-BE49-F238E27FC236}">
                <a16:creationId xmlns:a16="http://schemas.microsoft.com/office/drawing/2014/main" id="{503C2364-59C2-49D3-9612-57499821D79E}"/>
              </a:ext>
            </a:extLst>
          </p:cNvPr>
          <p:cNvSpPr txBox="1">
            <a:spLocks/>
          </p:cNvSpPr>
          <p:nvPr/>
        </p:nvSpPr>
        <p:spPr>
          <a:xfrm>
            <a:off x="1838967" y="3264845"/>
            <a:ext cx="5715701" cy="1570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424242"/>
                </a:solidFill>
                <a:latin typeface="+mn-lt"/>
              </a:rPr>
              <a:t>2</a:t>
            </a:r>
          </a:p>
        </p:txBody>
      </p:sp>
      <p:sp>
        <p:nvSpPr>
          <p:cNvPr id="14" name="Title 1">
            <a:extLst>
              <a:ext uri="{FF2B5EF4-FFF2-40B4-BE49-F238E27FC236}">
                <a16:creationId xmlns:a16="http://schemas.microsoft.com/office/drawing/2014/main" id="{7F88B17C-9618-4E93-9DAA-D6A55D29032B}"/>
              </a:ext>
            </a:extLst>
          </p:cNvPr>
          <p:cNvSpPr txBox="1">
            <a:spLocks/>
          </p:cNvSpPr>
          <p:nvPr/>
        </p:nvSpPr>
        <p:spPr>
          <a:xfrm>
            <a:off x="1838967" y="4750136"/>
            <a:ext cx="5715701" cy="1570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424242"/>
                </a:solidFill>
                <a:latin typeface="+mn-lt"/>
              </a:rPr>
              <a:t>3</a:t>
            </a:r>
          </a:p>
        </p:txBody>
      </p:sp>
    </p:spTree>
    <p:extLst>
      <p:ext uri="{BB962C8B-B14F-4D97-AF65-F5344CB8AC3E}">
        <p14:creationId xmlns:p14="http://schemas.microsoft.com/office/powerpoint/2010/main" val="277803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black, cup, small&#10;&#10;Description automatically generated">
            <a:extLst>
              <a:ext uri="{FF2B5EF4-FFF2-40B4-BE49-F238E27FC236}">
                <a16:creationId xmlns:a16="http://schemas.microsoft.com/office/drawing/2014/main" id="{7FA9B489-9F14-4782-8198-34C4E8428D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05719"/>
            <a:ext cx="12192000" cy="5552281"/>
          </a:xfrm>
          <a:prstGeom prst="rect">
            <a:avLst/>
          </a:prstGeom>
        </p:spPr>
      </p:pic>
      <p:sp>
        <p:nvSpPr>
          <p:cNvPr id="6" name="Rectangle 5">
            <a:extLst>
              <a:ext uri="{FF2B5EF4-FFF2-40B4-BE49-F238E27FC236}">
                <a16:creationId xmlns:a16="http://schemas.microsoft.com/office/drawing/2014/main" id="{58E8FA06-314F-452A-80D1-49DB6495DF3C}"/>
              </a:ext>
            </a:extLst>
          </p:cNvPr>
          <p:cNvSpPr/>
          <p:nvPr/>
        </p:nvSpPr>
        <p:spPr>
          <a:xfrm>
            <a:off x="0" y="0"/>
            <a:ext cx="12192000" cy="130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D95F"/>
              </a:solidFill>
            </a:endParaRPr>
          </a:p>
        </p:txBody>
      </p:sp>
      <p:sp>
        <p:nvSpPr>
          <p:cNvPr id="4" name="Title 1">
            <a:extLst>
              <a:ext uri="{FF2B5EF4-FFF2-40B4-BE49-F238E27FC236}">
                <a16:creationId xmlns:a16="http://schemas.microsoft.com/office/drawing/2014/main" id="{86557504-AE01-4A29-9AF5-BBF377627A3A}"/>
              </a:ext>
            </a:extLst>
          </p:cNvPr>
          <p:cNvSpPr txBox="1">
            <a:spLocks/>
          </p:cNvSpPr>
          <p:nvPr/>
        </p:nvSpPr>
        <p:spPr>
          <a:xfrm>
            <a:off x="592666" y="162719"/>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HOW IS IT </a:t>
            </a:r>
            <a:r>
              <a:rPr lang="en-US" sz="4000" b="1" dirty="0">
                <a:solidFill>
                  <a:srgbClr val="FFC001"/>
                </a:solidFill>
                <a:latin typeface="+mn-lt"/>
              </a:rPr>
              <a:t>APPLIED TO ATHLETICS?</a:t>
            </a:r>
          </a:p>
        </p:txBody>
      </p:sp>
      <p:sp>
        <p:nvSpPr>
          <p:cNvPr id="5" name="Content Placeholder 2">
            <a:extLst>
              <a:ext uri="{FF2B5EF4-FFF2-40B4-BE49-F238E27FC236}">
                <a16:creationId xmlns:a16="http://schemas.microsoft.com/office/drawing/2014/main" id="{B25095FF-BC12-4B53-ACC4-C041794C6D9C}"/>
              </a:ext>
            </a:extLst>
          </p:cNvPr>
          <p:cNvSpPr>
            <a:spLocks noGrp="1"/>
          </p:cNvSpPr>
          <p:nvPr>
            <p:ph idx="1"/>
          </p:nvPr>
        </p:nvSpPr>
        <p:spPr>
          <a:xfrm>
            <a:off x="592666" y="2332037"/>
            <a:ext cx="5855110" cy="4525963"/>
          </a:xfrm>
        </p:spPr>
        <p:txBody>
          <a:bodyPr>
            <a:normAutofit/>
          </a:bodyPr>
          <a:lstStyle/>
          <a:p>
            <a:r>
              <a:rPr lang="en-US" sz="3200" dirty="0">
                <a:solidFill>
                  <a:schemeClr val="bg1"/>
                </a:solidFill>
              </a:rPr>
              <a:t>Overall athletic </a:t>
            </a:r>
            <a:r>
              <a:rPr lang="en-US" sz="3200" i="1" dirty="0">
                <a:solidFill>
                  <a:schemeClr val="bg1"/>
                </a:solidFill>
              </a:rPr>
              <a:t>program </a:t>
            </a:r>
            <a:r>
              <a:rPr lang="en-US" sz="3200" dirty="0">
                <a:solidFill>
                  <a:schemeClr val="bg1"/>
                </a:solidFill>
              </a:rPr>
              <a:t>of a school – not just to specific sports or teams</a:t>
            </a:r>
          </a:p>
          <a:p>
            <a:r>
              <a:rPr lang="en-US" sz="3200" dirty="0">
                <a:solidFill>
                  <a:schemeClr val="bg1"/>
                </a:solidFill>
              </a:rPr>
              <a:t>Intramural sports, physical education courses, and other school-sponsored athletic programs</a:t>
            </a:r>
          </a:p>
        </p:txBody>
      </p:sp>
    </p:spTree>
    <p:extLst>
      <p:ext uri="{BB962C8B-B14F-4D97-AF65-F5344CB8AC3E}">
        <p14:creationId xmlns:p14="http://schemas.microsoft.com/office/powerpoint/2010/main" val="3088015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TotalTime>
  <Words>5656</Words>
  <Application>Microsoft Office PowerPoint</Application>
  <PresentationFormat>Widescreen</PresentationFormat>
  <Paragraphs>516</Paragraphs>
  <Slides>58</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58</vt:i4>
      </vt:variant>
    </vt:vector>
  </HeadingPairs>
  <TitlesOfParts>
    <vt:vector size="68" baseType="lpstr">
      <vt:lpstr>Arial</vt:lpstr>
      <vt:lpstr>ArialMT</vt:lpstr>
      <vt:lpstr>Calibri</vt:lpstr>
      <vt:lpstr>Calibri Light</vt:lpstr>
      <vt:lpstr>Constantia</vt:lpstr>
      <vt:lpstr>SegoeUI-Bold</vt:lpstr>
      <vt:lpstr>Times New Roman</vt:lpstr>
      <vt:lpstr>Wingdings 2</vt:lpstr>
      <vt:lpstr>Flow</vt:lpstr>
      <vt:lpstr>Office Theme</vt:lpstr>
      <vt:lpstr>PowerPoint Presentation</vt:lpstr>
      <vt:lpstr>PowerPoint Presentation</vt:lpstr>
      <vt:lpstr>WHAT IS IT? -  BCPSS Policy 6.10</vt:lpstr>
      <vt:lpstr>ENFORCEMENT AND POTENTIAL LIABILITY</vt:lpstr>
      <vt:lpstr>Two types of Title IX Claims</vt:lpstr>
      <vt:lpstr>Title IX and Athletics </vt:lpstr>
      <vt:lpstr>STATUTORY AND REGULATORY FRAMEWORK</vt:lpstr>
      <vt:lpstr>3 MAJOR ATHLETIC AREAS</vt:lpstr>
      <vt:lpstr>PowerPoint Presentation</vt:lpstr>
      <vt:lpstr>PowerPoint Presentation</vt:lpstr>
      <vt:lpstr>Components</vt:lpstr>
      <vt:lpstr>PowerPoint Presentation</vt:lpstr>
      <vt:lpstr>PowerPoint Presentation</vt:lpstr>
      <vt:lpstr>What about Student Athlete Discipline and Title IX?  Does the Discipline have to be equal? </vt:lpstr>
      <vt:lpstr>Gruver v. Louisiana State University  July 2019</vt:lpstr>
      <vt:lpstr>Lozano v. Baylor University September 2019</vt:lpstr>
      <vt:lpstr>Lozano v. Baylor University September 2019</vt:lpstr>
      <vt:lpstr>What about Student Athlete Discipline and Title IX?  Does the Discipline have to be equal?  MAYBE….! </vt:lpstr>
      <vt:lpstr> New Title IX Regulations: Teacher on Student  Student on Student  </vt:lpstr>
      <vt:lpstr>Discrimination= Treating People Differently</vt:lpstr>
      <vt:lpstr>Common Types of Protected Traits</vt:lpstr>
      <vt:lpstr>Sex Discrimination and Harassment</vt:lpstr>
      <vt:lpstr>What does Sex Mean? </vt:lpstr>
      <vt:lpstr>Title IX Sexual Harassment Timeline</vt:lpstr>
      <vt:lpstr>Final Title IX Regulations Apply to Employees</vt:lpstr>
      <vt:lpstr>PowerPoint Presentation</vt:lpstr>
      <vt:lpstr>New Definitions of Sexual Harassment: BCPSS Policy 6.12</vt:lpstr>
      <vt:lpstr>Quid Pro Quo</vt:lpstr>
      <vt:lpstr>Hostile Environment:  What Changed? </vt:lpstr>
      <vt:lpstr>VAWA “Big Four”</vt:lpstr>
      <vt:lpstr>“In a program or activity”</vt:lpstr>
      <vt:lpstr>When and how must a school respond to sexual harassment? </vt:lpstr>
      <vt:lpstr>PowerPoint Presentation</vt:lpstr>
      <vt:lpstr>Break it Down… </vt:lpstr>
      <vt:lpstr>Break it Down…</vt:lpstr>
      <vt:lpstr>Break it Down…</vt:lpstr>
      <vt:lpstr>Retaliation</vt:lpstr>
      <vt:lpstr>Retaliation</vt:lpstr>
      <vt:lpstr>PowerPoint Presentation</vt:lpstr>
      <vt:lpstr>Bullying and Hazing </vt:lpstr>
      <vt:lpstr>PowerPoint Presentation</vt:lpstr>
      <vt:lpstr>PowerPoint Presentation</vt:lpstr>
      <vt:lpstr>PowerPoint Presentation</vt:lpstr>
      <vt:lpstr>What is Bullying? </vt:lpstr>
      <vt:lpstr>What is Bullying?</vt:lpstr>
      <vt:lpstr>Laws that Apply to Bullying Claims </vt:lpstr>
      <vt:lpstr>Alabama Bullying Prevention Act </vt:lpstr>
      <vt:lpstr>Alabama Bullying Prevention Act BCPSS Policy 6.25</vt:lpstr>
      <vt:lpstr>Alabama Bullying Prevention Act </vt:lpstr>
      <vt:lpstr>Alabama Law: Hazing</vt:lpstr>
      <vt:lpstr>Alabama Law: Hazing</vt:lpstr>
      <vt:lpstr>BCPSS Athletic Handbook</vt:lpstr>
      <vt:lpstr>Alabama Educator Code of Ethics </vt:lpstr>
      <vt:lpstr>Alabama Educator Code of Ethics </vt:lpstr>
      <vt:lpstr>Takeaways</vt:lpstr>
      <vt:lpstr>Key Takeaways</vt:lpstr>
      <vt:lpstr>Employee Obligations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 Young</dc:creator>
  <cp:lastModifiedBy>Angela Cooke</cp:lastModifiedBy>
  <cp:revision>36</cp:revision>
  <dcterms:created xsi:type="dcterms:W3CDTF">2020-07-02T19:31:56Z</dcterms:created>
  <dcterms:modified xsi:type="dcterms:W3CDTF">2020-08-20T21:16:13Z</dcterms:modified>
</cp:coreProperties>
</file>