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7" r:id="rId2"/>
    <p:sldId id="375" r:id="rId3"/>
    <p:sldId id="259" r:id="rId4"/>
    <p:sldId id="376" r:id="rId5"/>
    <p:sldId id="377" r:id="rId6"/>
    <p:sldId id="378" r:id="rId7"/>
    <p:sldId id="379" r:id="rId8"/>
    <p:sldId id="381" r:id="rId9"/>
    <p:sldId id="382" r:id="rId10"/>
    <p:sldId id="261" r:id="rId11"/>
    <p:sldId id="385" r:id="rId12"/>
    <p:sldId id="315" r:id="rId13"/>
    <p:sldId id="384" r:id="rId14"/>
    <p:sldId id="318" r:id="rId15"/>
    <p:sldId id="317" r:id="rId16"/>
    <p:sldId id="386" r:id="rId17"/>
    <p:sldId id="319" r:id="rId18"/>
    <p:sldId id="320" r:id="rId19"/>
    <p:sldId id="322" r:id="rId20"/>
    <p:sldId id="387" r:id="rId21"/>
    <p:sldId id="323" r:id="rId22"/>
    <p:sldId id="325" r:id="rId23"/>
    <p:sldId id="383" r:id="rId24"/>
    <p:sldId id="328" r:id="rId25"/>
    <p:sldId id="327" r:id="rId26"/>
    <p:sldId id="329" r:id="rId27"/>
    <p:sldId id="331" r:id="rId28"/>
    <p:sldId id="332" r:id="rId29"/>
    <p:sldId id="333" r:id="rId30"/>
    <p:sldId id="334" r:id="rId31"/>
    <p:sldId id="335" r:id="rId32"/>
    <p:sldId id="336" r:id="rId33"/>
    <p:sldId id="330" r:id="rId34"/>
    <p:sldId id="337" r:id="rId35"/>
    <p:sldId id="393" r:id="rId36"/>
    <p:sldId id="339" r:id="rId37"/>
    <p:sldId id="340" r:id="rId38"/>
    <p:sldId id="394" r:id="rId39"/>
    <p:sldId id="395" r:id="rId40"/>
    <p:sldId id="396" r:id="rId41"/>
    <p:sldId id="344" r:id="rId42"/>
    <p:sldId id="345" r:id="rId43"/>
    <p:sldId id="346" r:id="rId44"/>
    <p:sldId id="347" r:id="rId45"/>
    <p:sldId id="388" r:id="rId46"/>
    <p:sldId id="348" r:id="rId47"/>
    <p:sldId id="349" r:id="rId48"/>
    <p:sldId id="350" r:id="rId49"/>
    <p:sldId id="353" r:id="rId50"/>
    <p:sldId id="354" r:id="rId51"/>
    <p:sldId id="397" r:id="rId52"/>
    <p:sldId id="390" r:id="rId53"/>
    <p:sldId id="399" r:id="rId54"/>
    <p:sldId id="409" r:id="rId55"/>
    <p:sldId id="400" r:id="rId56"/>
    <p:sldId id="403" r:id="rId57"/>
    <p:sldId id="404" r:id="rId58"/>
    <p:sldId id="410" r:id="rId59"/>
    <p:sldId id="406" r:id="rId60"/>
    <p:sldId id="391" r:id="rId61"/>
    <p:sldId id="40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219"/>
    <a:srgbClr val="A3338B"/>
    <a:srgbClr val="909F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1" autoAdjust="0"/>
    <p:restoredTop sz="94660"/>
  </p:normalViewPr>
  <p:slideViewPr>
    <p:cSldViewPr snapToGrid="0">
      <p:cViewPr varScale="1">
        <p:scale>
          <a:sx n="83" d="100"/>
          <a:sy n="83" d="100"/>
        </p:scale>
        <p:origin x="475"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17D08-C714-4222-B189-034A212C6CCC}" type="doc">
      <dgm:prSet loTypeId="urn:diagrams.loki3.com/VaryingWidthList" loCatId="list" qsTypeId="urn:microsoft.com/office/officeart/2005/8/quickstyle/simple1" qsCatId="simple" csTypeId="urn:microsoft.com/office/officeart/2005/8/colors/accent1_2" csCatId="accent1" phldr="1"/>
      <dgm:spPr/>
    </dgm:pt>
    <dgm:pt modelId="{4BDFF73F-1534-48C3-9AD6-8796A2F816B1}">
      <dgm:prSet phldrT="[Text]" custT="1"/>
      <dgm:spPr>
        <a:solidFill>
          <a:schemeClr val="accent2">
            <a:lumMod val="60000"/>
            <a:lumOff val="40000"/>
          </a:schemeClr>
        </a:solidFill>
      </dgm:spPr>
      <dgm:t>
        <a:bodyPr/>
        <a:lstStyle/>
        <a:p>
          <a:r>
            <a:rPr lang="en-US" sz="2400" dirty="0"/>
            <a:t>Codified:  Severity and harm presumed </a:t>
          </a:r>
        </a:p>
      </dgm:t>
    </dgm:pt>
    <dgm:pt modelId="{CEB1A8F1-86AE-485B-8A27-3AA67A48D1B1}" type="parTrans" cxnId="{BB3E4BD2-878E-47EB-9102-9228C8F3DAB4}">
      <dgm:prSet/>
      <dgm:spPr/>
      <dgm:t>
        <a:bodyPr/>
        <a:lstStyle/>
        <a:p>
          <a:endParaRPr lang="en-US"/>
        </a:p>
      </dgm:t>
    </dgm:pt>
    <dgm:pt modelId="{6DC4413D-A2FE-4D0E-94C7-A3DF1EC821E4}" type="sibTrans" cxnId="{BB3E4BD2-878E-47EB-9102-9228C8F3DAB4}">
      <dgm:prSet/>
      <dgm:spPr/>
      <dgm:t>
        <a:bodyPr/>
        <a:lstStyle/>
        <a:p>
          <a:endParaRPr lang="en-US"/>
        </a:p>
      </dgm:t>
    </dgm:pt>
    <dgm:pt modelId="{A95D6EB8-7584-414E-9864-BBF5FF83CF29}">
      <dgm:prSet phldrT="[Text]" custT="1"/>
      <dgm:spPr>
        <a:solidFill>
          <a:schemeClr val="tx2"/>
        </a:solidFill>
      </dgm:spPr>
      <dgm:t>
        <a:bodyPr/>
        <a:lstStyle/>
        <a:p>
          <a:r>
            <a:rPr lang="en-US" sz="2400" dirty="0"/>
            <a:t>New:  Only an employee (not a volunteer, another student, etc.) </a:t>
          </a:r>
        </a:p>
      </dgm:t>
    </dgm:pt>
    <dgm:pt modelId="{0AF4AA35-7AD1-4F7C-B9E2-2E0110C2D8F2}" type="parTrans" cxnId="{8CD7862B-99EB-4679-80C0-698EBC20468D}">
      <dgm:prSet/>
      <dgm:spPr/>
      <dgm:t>
        <a:bodyPr/>
        <a:lstStyle/>
        <a:p>
          <a:endParaRPr lang="en-US"/>
        </a:p>
      </dgm:t>
    </dgm:pt>
    <dgm:pt modelId="{24CCD7E0-194B-4A00-AB57-E25096D9FD34}" type="sibTrans" cxnId="{8CD7862B-99EB-4679-80C0-698EBC20468D}">
      <dgm:prSet/>
      <dgm:spPr/>
      <dgm:t>
        <a:bodyPr/>
        <a:lstStyle/>
        <a:p>
          <a:endParaRPr lang="en-US"/>
        </a:p>
      </dgm:t>
    </dgm:pt>
    <dgm:pt modelId="{9A3816A7-2384-4F82-901C-7472299E515F}">
      <dgm:prSet phldrT="[Text]" custT="1"/>
      <dgm:spPr/>
      <dgm:t>
        <a:bodyPr/>
        <a:lstStyle/>
        <a:p>
          <a:r>
            <a:rPr lang="en-US" sz="2400" dirty="0"/>
            <a:t>Definition:  An employee of the recipient conditioning an aid, service, or benefit of the recipient on an individual’s participation in unwelcome sexual conduct</a:t>
          </a:r>
        </a:p>
      </dgm:t>
    </dgm:pt>
    <dgm:pt modelId="{2436AC26-6D90-4F29-A9D1-1F58FE8A6C96}" type="parTrans" cxnId="{E9B4054D-D714-4735-A741-0E176D643FE0}">
      <dgm:prSet/>
      <dgm:spPr/>
      <dgm:t>
        <a:bodyPr/>
        <a:lstStyle/>
        <a:p>
          <a:endParaRPr lang="en-US"/>
        </a:p>
      </dgm:t>
    </dgm:pt>
    <dgm:pt modelId="{BBC0DB38-9E61-485A-941D-1DB7E058659C}" type="sibTrans" cxnId="{E9B4054D-D714-4735-A741-0E176D643FE0}">
      <dgm:prSet/>
      <dgm:spPr/>
      <dgm:t>
        <a:bodyPr/>
        <a:lstStyle/>
        <a:p>
          <a:endParaRPr lang="en-US"/>
        </a:p>
      </dgm:t>
    </dgm:pt>
    <dgm:pt modelId="{666B2D07-F329-4177-9DEC-740DC03BE3D0}" type="pres">
      <dgm:prSet presAssocID="{CE317D08-C714-4222-B189-034A212C6CCC}" presName="Name0" presStyleCnt="0">
        <dgm:presLayoutVars>
          <dgm:resizeHandles/>
        </dgm:presLayoutVars>
      </dgm:prSet>
      <dgm:spPr/>
    </dgm:pt>
    <dgm:pt modelId="{F6049B8E-23F0-4383-A11C-F77CBFD5E2B2}" type="pres">
      <dgm:prSet presAssocID="{4BDFF73F-1534-48C3-9AD6-8796A2F816B1}" presName="text" presStyleLbl="node1" presStyleIdx="0" presStyleCnt="3" custScaleX="398572">
        <dgm:presLayoutVars>
          <dgm:bulletEnabled val="1"/>
        </dgm:presLayoutVars>
      </dgm:prSet>
      <dgm:spPr/>
    </dgm:pt>
    <dgm:pt modelId="{B840E3B2-2F02-4C80-AC55-0B8A83472948}" type="pres">
      <dgm:prSet presAssocID="{6DC4413D-A2FE-4D0E-94C7-A3DF1EC821E4}" presName="space" presStyleCnt="0"/>
      <dgm:spPr/>
    </dgm:pt>
    <dgm:pt modelId="{187C9086-7EBA-4C87-B734-D318CC49AD09}" type="pres">
      <dgm:prSet presAssocID="{A95D6EB8-7584-414E-9864-BBF5FF83CF29}" presName="text" presStyleLbl="node1" presStyleIdx="1" presStyleCnt="3" custScaleX="225105">
        <dgm:presLayoutVars>
          <dgm:bulletEnabled val="1"/>
        </dgm:presLayoutVars>
      </dgm:prSet>
      <dgm:spPr/>
    </dgm:pt>
    <dgm:pt modelId="{D4776D5C-AB1F-4ED2-8339-C9B35EE84B57}" type="pres">
      <dgm:prSet presAssocID="{24CCD7E0-194B-4A00-AB57-E25096D9FD34}" presName="space" presStyleCnt="0"/>
      <dgm:spPr/>
    </dgm:pt>
    <dgm:pt modelId="{CE798006-579B-4266-823C-F4C2B90D90EA}" type="pres">
      <dgm:prSet presAssocID="{9A3816A7-2384-4F82-901C-7472299E515F}" presName="text" presStyleLbl="node1" presStyleIdx="2" presStyleCnt="3">
        <dgm:presLayoutVars>
          <dgm:bulletEnabled val="1"/>
        </dgm:presLayoutVars>
      </dgm:prSet>
      <dgm:spPr/>
    </dgm:pt>
  </dgm:ptLst>
  <dgm:cxnLst>
    <dgm:cxn modelId="{8CD7862B-99EB-4679-80C0-698EBC20468D}" srcId="{CE317D08-C714-4222-B189-034A212C6CCC}" destId="{A95D6EB8-7584-414E-9864-BBF5FF83CF29}" srcOrd="1" destOrd="0" parTransId="{0AF4AA35-7AD1-4F7C-B9E2-2E0110C2D8F2}" sibTransId="{24CCD7E0-194B-4A00-AB57-E25096D9FD34}"/>
    <dgm:cxn modelId="{E9B4054D-D714-4735-A741-0E176D643FE0}" srcId="{CE317D08-C714-4222-B189-034A212C6CCC}" destId="{9A3816A7-2384-4F82-901C-7472299E515F}" srcOrd="2" destOrd="0" parTransId="{2436AC26-6D90-4F29-A9D1-1F58FE8A6C96}" sibTransId="{BBC0DB38-9E61-485A-941D-1DB7E058659C}"/>
    <dgm:cxn modelId="{DB1D2697-C169-486C-BF90-E88405104FF0}" type="presOf" srcId="{9A3816A7-2384-4F82-901C-7472299E515F}" destId="{CE798006-579B-4266-823C-F4C2B90D90EA}" srcOrd="0" destOrd="0" presId="urn:diagrams.loki3.com/VaryingWidthList"/>
    <dgm:cxn modelId="{5E4BF6CA-7345-4C9F-85ED-915452364D4F}" type="presOf" srcId="{CE317D08-C714-4222-B189-034A212C6CCC}" destId="{666B2D07-F329-4177-9DEC-740DC03BE3D0}" srcOrd="0" destOrd="0" presId="urn:diagrams.loki3.com/VaryingWidthList"/>
    <dgm:cxn modelId="{BB3E4BD2-878E-47EB-9102-9228C8F3DAB4}" srcId="{CE317D08-C714-4222-B189-034A212C6CCC}" destId="{4BDFF73F-1534-48C3-9AD6-8796A2F816B1}" srcOrd="0" destOrd="0" parTransId="{CEB1A8F1-86AE-485B-8A27-3AA67A48D1B1}" sibTransId="{6DC4413D-A2FE-4D0E-94C7-A3DF1EC821E4}"/>
    <dgm:cxn modelId="{F373CADC-4F05-4291-B283-333BB5B52B66}" type="presOf" srcId="{A95D6EB8-7584-414E-9864-BBF5FF83CF29}" destId="{187C9086-7EBA-4C87-B734-D318CC49AD09}" srcOrd="0" destOrd="0" presId="urn:diagrams.loki3.com/VaryingWidthList"/>
    <dgm:cxn modelId="{66ED88EF-4429-44A1-9DC6-65C87937DB43}" type="presOf" srcId="{4BDFF73F-1534-48C3-9AD6-8796A2F816B1}" destId="{F6049B8E-23F0-4383-A11C-F77CBFD5E2B2}" srcOrd="0" destOrd="0" presId="urn:diagrams.loki3.com/VaryingWidthList"/>
    <dgm:cxn modelId="{679536CC-1EBF-4419-A9CB-6372148408E9}" type="presParOf" srcId="{666B2D07-F329-4177-9DEC-740DC03BE3D0}" destId="{F6049B8E-23F0-4383-A11C-F77CBFD5E2B2}" srcOrd="0" destOrd="0" presId="urn:diagrams.loki3.com/VaryingWidthList"/>
    <dgm:cxn modelId="{16C4A797-D09F-4ADB-B71A-31A5D55D1865}" type="presParOf" srcId="{666B2D07-F329-4177-9DEC-740DC03BE3D0}" destId="{B840E3B2-2F02-4C80-AC55-0B8A83472948}" srcOrd="1" destOrd="0" presId="urn:diagrams.loki3.com/VaryingWidthList"/>
    <dgm:cxn modelId="{CE6DC3C7-0066-4514-98F9-7E370CC5F786}" type="presParOf" srcId="{666B2D07-F329-4177-9DEC-740DC03BE3D0}" destId="{187C9086-7EBA-4C87-B734-D318CC49AD09}" srcOrd="2" destOrd="0" presId="urn:diagrams.loki3.com/VaryingWidthList"/>
    <dgm:cxn modelId="{23169B14-DDC4-400E-99BF-396C24B7EDBB}" type="presParOf" srcId="{666B2D07-F329-4177-9DEC-740DC03BE3D0}" destId="{D4776D5C-AB1F-4ED2-8339-C9B35EE84B57}" srcOrd="3" destOrd="0" presId="urn:diagrams.loki3.com/VaryingWidthList"/>
    <dgm:cxn modelId="{2B58B1B0-FCFF-4A2A-B66F-C3A7E6B19E5F}" type="presParOf" srcId="{666B2D07-F329-4177-9DEC-740DC03BE3D0}" destId="{CE798006-579B-4266-823C-F4C2B90D90EA}" srcOrd="4"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399FCB-3C75-44DF-A8D1-821C67412A32}" type="doc">
      <dgm:prSet loTypeId="urn:diagrams.loki3.com/VaryingWidthList" loCatId="list" qsTypeId="urn:microsoft.com/office/officeart/2005/8/quickstyle/simple1" qsCatId="simple" csTypeId="urn:microsoft.com/office/officeart/2005/8/colors/accent1_2" csCatId="accent1" phldr="1"/>
      <dgm:spPr/>
    </dgm:pt>
    <dgm:pt modelId="{D3FD1B74-A986-44BE-BC4D-1CA487F69055}">
      <dgm:prSet phldrT="[Text]"/>
      <dgm:spPr/>
      <dgm:t>
        <a:bodyPr/>
        <a:lstStyle/>
        <a:p>
          <a:r>
            <a:rPr lang="en-US" dirty="0"/>
            <a:t>Sexual Assault 20 U.S.C. 1092(f)(6)(A)(v)</a:t>
          </a:r>
        </a:p>
      </dgm:t>
    </dgm:pt>
    <dgm:pt modelId="{563491CD-0389-4EEF-8815-95280AE051BB}" type="parTrans" cxnId="{D62253A8-55FC-4D94-8195-4BC094463A1B}">
      <dgm:prSet/>
      <dgm:spPr/>
      <dgm:t>
        <a:bodyPr/>
        <a:lstStyle/>
        <a:p>
          <a:endParaRPr lang="en-US"/>
        </a:p>
      </dgm:t>
    </dgm:pt>
    <dgm:pt modelId="{D7276F1E-5E3A-42C2-A41E-87DBFB48375D}" type="sibTrans" cxnId="{D62253A8-55FC-4D94-8195-4BC094463A1B}">
      <dgm:prSet/>
      <dgm:spPr/>
      <dgm:t>
        <a:bodyPr/>
        <a:lstStyle/>
        <a:p>
          <a:endParaRPr lang="en-US"/>
        </a:p>
      </dgm:t>
    </dgm:pt>
    <dgm:pt modelId="{EA77B06C-C2E4-456D-B450-F2174E958CCC}">
      <dgm:prSet phldrT="[Text]"/>
      <dgm:spPr/>
      <dgm:t>
        <a:bodyPr/>
        <a:lstStyle/>
        <a:p>
          <a:r>
            <a:rPr lang="en-US" dirty="0"/>
            <a:t>Domestic Violence 34 U.S.C. 12291(a)(8)</a:t>
          </a:r>
        </a:p>
      </dgm:t>
    </dgm:pt>
    <dgm:pt modelId="{F03CC797-AF97-4FC4-A6DC-074091323288}" type="parTrans" cxnId="{9F3ADFBD-9F11-4184-A40D-0EAB3C588391}">
      <dgm:prSet/>
      <dgm:spPr/>
      <dgm:t>
        <a:bodyPr/>
        <a:lstStyle/>
        <a:p>
          <a:endParaRPr lang="en-US"/>
        </a:p>
      </dgm:t>
    </dgm:pt>
    <dgm:pt modelId="{5E4DE2DC-CC65-428F-9967-834E37FECF94}" type="sibTrans" cxnId="{9F3ADFBD-9F11-4184-A40D-0EAB3C588391}">
      <dgm:prSet/>
      <dgm:spPr/>
      <dgm:t>
        <a:bodyPr/>
        <a:lstStyle/>
        <a:p>
          <a:endParaRPr lang="en-US"/>
        </a:p>
      </dgm:t>
    </dgm:pt>
    <dgm:pt modelId="{CE530170-FF69-41CF-B582-287E027EFD60}">
      <dgm:prSet phldrT="[Text]"/>
      <dgm:spPr/>
      <dgm:t>
        <a:bodyPr/>
        <a:lstStyle/>
        <a:p>
          <a:r>
            <a:rPr lang="en-US" dirty="0"/>
            <a:t>Dating violence 34 U.S.C. 12291(a)(10)</a:t>
          </a:r>
        </a:p>
      </dgm:t>
    </dgm:pt>
    <dgm:pt modelId="{74671E2D-F00F-46BF-8E5F-8E4D96FC25DA}" type="parTrans" cxnId="{3EC8BBC7-7BFC-4F05-BD3D-C42BEE52EE22}">
      <dgm:prSet/>
      <dgm:spPr/>
      <dgm:t>
        <a:bodyPr/>
        <a:lstStyle/>
        <a:p>
          <a:endParaRPr lang="en-US"/>
        </a:p>
      </dgm:t>
    </dgm:pt>
    <dgm:pt modelId="{B356D0FB-F3EC-4016-A643-FA6E3E022A84}" type="sibTrans" cxnId="{3EC8BBC7-7BFC-4F05-BD3D-C42BEE52EE22}">
      <dgm:prSet/>
      <dgm:spPr/>
      <dgm:t>
        <a:bodyPr/>
        <a:lstStyle/>
        <a:p>
          <a:endParaRPr lang="en-US"/>
        </a:p>
      </dgm:t>
    </dgm:pt>
    <dgm:pt modelId="{9699C038-E9C9-45DE-8542-E1DD00C2E480}">
      <dgm:prSet/>
      <dgm:spPr/>
      <dgm:t>
        <a:bodyPr/>
        <a:lstStyle/>
        <a:p>
          <a:r>
            <a:rPr lang="en-US" dirty="0"/>
            <a:t>Stalking 34 U.S.C. 12291(a)(30)</a:t>
          </a:r>
        </a:p>
      </dgm:t>
    </dgm:pt>
    <dgm:pt modelId="{5D0B999C-70DB-4F89-BFCE-709EF8EBC8EB}" type="parTrans" cxnId="{D7C0C800-62E2-4482-88C2-5326FBF4B12C}">
      <dgm:prSet/>
      <dgm:spPr/>
      <dgm:t>
        <a:bodyPr/>
        <a:lstStyle/>
        <a:p>
          <a:endParaRPr lang="en-US"/>
        </a:p>
      </dgm:t>
    </dgm:pt>
    <dgm:pt modelId="{CD96D814-AEF7-4DE1-93ED-3F5EC5982536}" type="sibTrans" cxnId="{D7C0C800-62E2-4482-88C2-5326FBF4B12C}">
      <dgm:prSet/>
      <dgm:spPr/>
      <dgm:t>
        <a:bodyPr/>
        <a:lstStyle/>
        <a:p>
          <a:endParaRPr lang="en-US"/>
        </a:p>
      </dgm:t>
    </dgm:pt>
    <dgm:pt modelId="{C0568D2D-18C1-42D0-9F82-F57867B069BD}" type="pres">
      <dgm:prSet presAssocID="{FD399FCB-3C75-44DF-A8D1-821C67412A32}" presName="Name0" presStyleCnt="0">
        <dgm:presLayoutVars>
          <dgm:resizeHandles/>
        </dgm:presLayoutVars>
      </dgm:prSet>
      <dgm:spPr/>
    </dgm:pt>
    <dgm:pt modelId="{725DA5AE-1CB9-41B6-A50A-6D3925DB595A}" type="pres">
      <dgm:prSet presAssocID="{D3FD1B74-A986-44BE-BC4D-1CA487F69055}" presName="text" presStyleLbl="node1" presStyleIdx="0" presStyleCnt="4" custScaleX="132208">
        <dgm:presLayoutVars>
          <dgm:bulletEnabled val="1"/>
        </dgm:presLayoutVars>
      </dgm:prSet>
      <dgm:spPr/>
    </dgm:pt>
    <dgm:pt modelId="{57B1B2DB-4729-47F7-8C2D-A63EB6D0A037}" type="pres">
      <dgm:prSet presAssocID="{D7276F1E-5E3A-42C2-A41E-87DBFB48375D}" presName="space" presStyleCnt="0"/>
      <dgm:spPr/>
    </dgm:pt>
    <dgm:pt modelId="{B912E5A5-B446-4E29-B655-66E9912A7063}" type="pres">
      <dgm:prSet presAssocID="{EA77B06C-C2E4-456D-B450-F2174E958CCC}" presName="text" presStyleLbl="node1" presStyleIdx="1" presStyleCnt="4" custScaleX="147762">
        <dgm:presLayoutVars>
          <dgm:bulletEnabled val="1"/>
        </dgm:presLayoutVars>
      </dgm:prSet>
      <dgm:spPr/>
    </dgm:pt>
    <dgm:pt modelId="{61C3A96E-F81A-4423-AC9F-6D5FE24EAD79}" type="pres">
      <dgm:prSet presAssocID="{5E4DE2DC-CC65-428F-9967-834E37FECF94}" presName="space" presStyleCnt="0"/>
      <dgm:spPr/>
    </dgm:pt>
    <dgm:pt modelId="{7A3BC283-D47B-4193-ADA7-28D4264C8267}" type="pres">
      <dgm:prSet presAssocID="{CE530170-FF69-41CF-B582-287E027EFD60}" presName="text" presStyleLbl="node1" presStyleIdx="2" presStyleCnt="4" custScaleX="162990">
        <dgm:presLayoutVars>
          <dgm:bulletEnabled val="1"/>
        </dgm:presLayoutVars>
      </dgm:prSet>
      <dgm:spPr/>
    </dgm:pt>
    <dgm:pt modelId="{A17D9E96-8DAA-4204-AB80-0465A6BDB29D}" type="pres">
      <dgm:prSet presAssocID="{B356D0FB-F3EC-4016-A643-FA6E3E022A84}" presName="space" presStyleCnt="0"/>
      <dgm:spPr/>
    </dgm:pt>
    <dgm:pt modelId="{E507E869-7896-4663-9E2C-EAB5588A632F}" type="pres">
      <dgm:prSet presAssocID="{9699C038-E9C9-45DE-8542-E1DD00C2E480}" presName="text" presStyleLbl="node1" presStyleIdx="3" presStyleCnt="4" custScaleX="166612">
        <dgm:presLayoutVars>
          <dgm:bulletEnabled val="1"/>
        </dgm:presLayoutVars>
      </dgm:prSet>
      <dgm:spPr/>
    </dgm:pt>
  </dgm:ptLst>
  <dgm:cxnLst>
    <dgm:cxn modelId="{D7C0C800-62E2-4482-88C2-5326FBF4B12C}" srcId="{FD399FCB-3C75-44DF-A8D1-821C67412A32}" destId="{9699C038-E9C9-45DE-8542-E1DD00C2E480}" srcOrd="3" destOrd="0" parTransId="{5D0B999C-70DB-4F89-BFCE-709EF8EBC8EB}" sibTransId="{CD96D814-AEF7-4DE1-93ED-3F5EC5982536}"/>
    <dgm:cxn modelId="{1455B001-7BA8-4BB6-980B-89B6759A935A}" type="presOf" srcId="{CE530170-FF69-41CF-B582-287E027EFD60}" destId="{7A3BC283-D47B-4193-ADA7-28D4264C8267}" srcOrd="0" destOrd="0" presId="urn:diagrams.loki3.com/VaryingWidthList"/>
    <dgm:cxn modelId="{85F7E80B-B210-4B36-8E60-E6AD064089BF}" type="presOf" srcId="{D3FD1B74-A986-44BE-BC4D-1CA487F69055}" destId="{725DA5AE-1CB9-41B6-A50A-6D3925DB595A}" srcOrd="0" destOrd="0" presId="urn:diagrams.loki3.com/VaryingWidthList"/>
    <dgm:cxn modelId="{B1B7D024-59BE-410B-A1FC-54BF041BADE2}" type="presOf" srcId="{FD399FCB-3C75-44DF-A8D1-821C67412A32}" destId="{C0568D2D-18C1-42D0-9F82-F57867B069BD}" srcOrd="0" destOrd="0" presId="urn:diagrams.loki3.com/VaryingWidthList"/>
    <dgm:cxn modelId="{7FB12B4A-F2F5-4C9A-8436-0830066CF32B}" type="presOf" srcId="{EA77B06C-C2E4-456D-B450-F2174E958CCC}" destId="{B912E5A5-B446-4E29-B655-66E9912A7063}" srcOrd="0" destOrd="0" presId="urn:diagrams.loki3.com/VaryingWidthList"/>
    <dgm:cxn modelId="{D62253A8-55FC-4D94-8195-4BC094463A1B}" srcId="{FD399FCB-3C75-44DF-A8D1-821C67412A32}" destId="{D3FD1B74-A986-44BE-BC4D-1CA487F69055}" srcOrd="0" destOrd="0" parTransId="{563491CD-0389-4EEF-8815-95280AE051BB}" sibTransId="{D7276F1E-5E3A-42C2-A41E-87DBFB48375D}"/>
    <dgm:cxn modelId="{B3F48BAD-C472-40C1-B89A-681DC473F6EE}" type="presOf" srcId="{9699C038-E9C9-45DE-8542-E1DD00C2E480}" destId="{E507E869-7896-4663-9E2C-EAB5588A632F}" srcOrd="0" destOrd="0" presId="urn:diagrams.loki3.com/VaryingWidthList"/>
    <dgm:cxn modelId="{9F3ADFBD-9F11-4184-A40D-0EAB3C588391}" srcId="{FD399FCB-3C75-44DF-A8D1-821C67412A32}" destId="{EA77B06C-C2E4-456D-B450-F2174E958CCC}" srcOrd="1" destOrd="0" parTransId="{F03CC797-AF97-4FC4-A6DC-074091323288}" sibTransId="{5E4DE2DC-CC65-428F-9967-834E37FECF94}"/>
    <dgm:cxn modelId="{3EC8BBC7-7BFC-4F05-BD3D-C42BEE52EE22}" srcId="{FD399FCB-3C75-44DF-A8D1-821C67412A32}" destId="{CE530170-FF69-41CF-B582-287E027EFD60}" srcOrd="2" destOrd="0" parTransId="{74671E2D-F00F-46BF-8E5F-8E4D96FC25DA}" sibTransId="{B356D0FB-F3EC-4016-A643-FA6E3E022A84}"/>
    <dgm:cxn modelId="{EEFEEFB3-B575-4CCE-9F0E-85B1B1FFF42B}" type="presParOf" srcId="{C0568D2D-18C1-42D0-9F82-F57867B069BD}" destId="{725DA5AE-1CB9-41B6-A50A-6D3925DB595A}" srcOrd="0" destOrd="0" presId="urn:diagrams.loki3.com/VaryingWidthList"/>
    <dgm:cxn modelId="{49771944-CEEE-45E0-A3F5-0F44BF90E39B}" type="presParOf" srcId="{C0568D2D-18C1-42D0-9F82-F57867B069BD}" destId="{57B1B2DB-4729-47F7-8C2D-A63EB6D0A037}" srcOrd="1" destOrd="0" presId="urn:diagrams.loki3.com/VaryingWidthList"/>
    <dgm:cxn modelId="{40D61C63-A663-4EEA-BC04-48904E3AB665}" type="presParOf" srcId="{C0568D2D-18C1-42D0-9F82-F57867B069BD}" destId="{B912E5A5-B446-4E29-B655-66E9912A7063}" srcOrd="2" destOrd="0" presId="urn:diagrams.loki3.com/VaryingWidthList"/>
    <dgm:cxn modelId="{E1DFCF72-6DEB-49F9-8378-E954CCCE64E6}" type="presParOf" srcId="{C0568D2D-18C1-42D0-9F82-F57867B069BD}" destId="{61C3A96E-F81A-4423-AC9F-6D5FE24EAD79}" srcOrd="3" destOrd="0" presId="urn:diagrams.loki3.com/VaryingWidthList"/>
    <dgm:cxn modelId="{662F0B45-FEF1-425C-9B30-920FAFD7EBF2}" type="presParOf" srcId="{C0568D2D-18C1-42D0-9F82-F57867B069BD}" destId="{7A3BC283-D47B-4193-ADA7-28D4264C8267}" srcOrd="4" destOrd="0" presId="urn:diagrams.loki3.com/VaryingWidthList"/>
    <dgm:cxn modelId="{BAB9D0BF-ABAB-4F94-9D59-03A18339284F}" type="presParOf" srcId="{C0568D2D-18C1-42D0-9F82-F57867B069BD}" destId="{A17D9E96-8DAA-4204-AB80-0465A6BDB29D}" srcOrd="5" destOrd="0" presId="urn:diagrams.loki3.com/VaryingWidthList"/>
    <dgm:cxn modelId="{02482CF2-88DB-444E-8D37-DD01E935E9D9}" type="presParOf" srcId="{C0568D2D-18C1-42D0-9F82-F57867B069BD}" destId="{E507E869-7896-4663-9E2C-EAB5588A632F}" srcOrd="6"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49B8E-23F0-4383-A11C-F77CBFD5E2B2}">
      <dsp:nvSpPr>
        <dsp:cNvPr id="0" name=""/>
        <dsp:cNvSpPr/>
      </dsp:nvSpPr>
      <dsp:spPr>
        <a:xfrm>
          <a:off x="1194281" y="2645"/>
          <a:ext cx="5739436" cy="1746250"/>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Codified:  Severity and harm presumed </a:t>
          </a:r>
        </a:p>
      </dsp:txBody>
      <dsp:txXfrm>
        <a:off x="1194281" y="2645"/>
        <a:ext cx="5739436" cy="1746250"/>
      </dsp:txXfrm>
    </dsp:sp>
    <dsp:sp modelId="{187C9086-7EBA-4C87-B734-D318CC49AD09}">
      <dsp:nvSpPr>
        <dsp:cNvPr id="0" name=""/>
        <dsp:cNvSpPr/>
      </dsp:nvSpPr>
      <dsp:spPr>
        <a:xfrm>
          <a:off x="1177028" y="1836208"/>
          <a:ext cx="5773943" cy="174625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New:  Only an employee (not a volunteer, another student, etc.) </a:t>
          </a:r>
        </a:p>
      </dsp:txBody>
      <dsp:txXfrm>
        <a:off x="1177028" y="1836208"/>
        <a:ext cx="5773943" cy="1746250"/>
      </dsp:txXfrm>
    </dsp:sp>
    <dsp:sp modelId="{CE798006-579B-4266-823C-F4C2B90D90EA}">
      <dsp:nvSpPr>
        <dsp:cNvPr id="0" name=""/>
        <dsp:cNvSpPr/>
      </dsp:nvSpPr>
      <dsp:spPr>
        <a:xfrm>
          <a:off x="1183999" y="3669771"/>
          <a:ext cx="5760000" cy="17462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Definition:  An employee of the recipient conditioning an aid, service, or benefit of the recipient on an individual’s participation in unwelcome sexual conduct</a:t>
          </a:r>
        </a:p>
      </dsp:txBody>
      <dsp:txXfrm>
        <a:off x="1183999" y="3669771"/>
        <a:ext cx="5760000" cy="1746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DA5AE-1CB9-41B6-A50A-6D3925DB595A}">
      <dsp:nvSpPr>
        <dsp:cNvPr id="0" name=""/>
        <dsp:cNvSpPr/>
      </dsp:nvSpPr>
      <dsp:spPr>
        <a:xfrm>
          <a:off x="981498" y="2719"/>
          <a:ext cx="6782270" cy="13081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733550">
            <a:lnSpc>
              <a:spcPct val="90000"/>
            </a:lnSpc>
            <a:spcBef>
              <a:spcPct val="0"/>
            </a:spcBef>
            <a:spcAft>
              <a:spcPct val="35000"/>
            </a:spcAft>
            <a:buNone/>
          </a:pPr>
          <a:r>
            <a:rPr lang="en-US" sz="3900" kern="1200" dirty="0"/>
            <a:t>Sexual Assault 20 U.S.C. 1092(f)(6)(A)(v)</a:t>
          </a:r>
        </a:p>
      </dsp:txBody>
      <dsp:txXfrm>
        <a:off x="981498" y="2719"/>
        <a:ext cx="6782270" cy="1308146"/>
      </dsp:txXfrm>
    </dsp:sp>
    <dsp:sp modelId="{B912E5A5-B446-4E29-B655-66E9912A7063}">
      <dsp:nvSpPr>
        <dsp:cNvPr id="0" name=""/>
        <dsp:cNvSpPr/>
      </dsp:nvSpPr>
      <dsp:spPr>
        <a:xfrm>
          <a:off x="981496" y="1376273"/>
          <a:ext cx="6782275" cy="13081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733550">
            <a:lnSpc>
              <a:spcPct val="90000"/>
            </a:lnSpc>
            <a:spcBef>
              <a:spcPct val="0"/>
            </a:spcBef>
            <a:spcAft>
              <a:spcPct val="35000"/>
            </a:spcAft>
            <a:buNone/>
          </a:pPr>
          <a:r>
            <a:rPr lang="en-US" sz="3900" kern="1200" dirty="0"/>
            <a:t>Domestic Violence 34 U.S.C. 12291(a)(8)</a:t>
          </a:r>
        </a:p>
      </dsp:txBody>
      <dsp:txXfrm>
        <a:off x="981496" y="1376273"/>
        <a:ext cx="6782275" cy="1308146"/>
      </dsp:txXfrm>
    </dsp:sp>
    <dsp:sp modelId="{7A3BC283-D47B-4193-ADA7-28D4264C8267}">
      <dsp:nvSpPr>
        <dsp:cNvPr id="0" name=""/>
        <dsp:cNvSpPr/>
      </dsp:nvSpPr>
      <dsp:spPr>
        <a:xfrm>
          <a:off x="998740" y="2749826"/>
          <a:ext cx="6747786" cy="13081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733550">
            <a:lnSpc>
              <a:spcPct val="90000"/>
            </a:lnSpc>
            <a:spcBef>
              <a:spcPct val="0"/>
            </a:spcBef>
            <a:spcAft>
              <a:spcPct val="35000"/>
            </a:spcAft>
            <a:buNone/>
          </a:pPr>
          <a:r>
            <a:rPr lang="en-US" sz="3900" kern="1200" dirty="0"/>
            <a:t>Dating violence 34 U.S.C. 12291(a)(10)</a:t>
          </a:r>
        </a:p>
      </dsp:txBody>
      <dsp:txXfrm>
        <a:off x="998740" y="2749826"/>
        <a:ext cx="6747786" cy="1308146"/>
      </dsp:txXfrm>
    </dsp:sp>
    <dsp:sp modelId="{E507E869-7896-4663-9E2C-EAB5588A632F}">
      <dsp:nvSpPr>
        <dsp:cNvPr id="0" name=""/>
        <dsp:cNvSpPr/>
      </dsp:nvSpPr>
      <dsp:spPr>
        <a:xfrm>
          <a:off x="998740" y="4123380"/>
          <a:ext cx="6747786" cy="13081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733550">
            <a:lnSpc>
              <a:spcPct val="90000"/>
            </a:lnSpc>
            <a:spcBef>
              <a:spcPct val="0"/>
            </a:spcBef>
            <a:spcAft>
              <a:spcPct val="35000"/>
            </a:spcAft>
            <a:buNone/>
          </a:pPr>
          <a:r>
            <a:rPr lang="en-US" sz="3900" kern="1200" dirty="0"/>
            <a:t>Stalking 34 U.S.C. 12291(a)(30)</a:t>
          </a:r>
        </a:p>
      </dsp:txBody>
      <dsp:txXfrm>
        <a:off x="998740" y="4123380"/>
        <a:ext cx="6747786" cy="130814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68DF6-D30D-417C-948D-21388E5A16DE}" type="datetimeFigureOut">
              <a:rPr lang="en-US" smtClean="0"/>
              <a:t>8/21/2020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18251-EF0D-44FA-9EA3-83B1AFB1BF87}" type="slidenum">
              <a:rPr lang="en-US" smtClean="0"/>
              <a:t>‹#›</a:t>
            </a:fld>
            <a:endParaRPr lang="en-US"/>
          </a:p>
        </p:txBody>
      </p:sp>
    </p:spTree>
    <p:extLst>
      <p:ext uri="{BB962C8B-B14F-4D97-AF65-F5344CB8AC3E}">
        <p14:creationId xmlns:p14="http://schemas.microsoft.com/office/powerpoint/2010/main" val="4239926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6451E-C8D2-440C-916A-5B68B397E9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1373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04C76CE-DB60-4019-B256-000BFC0D2707}" type="datetimeFigureOut">
              <a:rPr lang="en-US" smtClean="0"/>
              <a:t>8/21/2020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7B69CDBE-EB29-4C29-80D2-0527A7839EE0}" type="slidenum">
              <a:rPr lang="en-US" smtClean="0"/>
              <a:t>‹#›</a:t>
            </a:fld>
            <a:endParaRPr lang="en-US"/>
          </a:p>
        </p:txBody>
      </p:sp>
    </p:spTree>
    <p:extLst>
      <p:ext uri="{BB962C8B-B14F-4D97-AF65-F5344CB8AC3E}">
        <p14:creationId xmlns:p14="http://schemas.microsoft.com/office/powerpoint/2010/main" val="301380360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04C76CE-DB60-4019-B256-000BFC0D2707}" type="datetimeFigureOut">
              <a:rPr lang="en-US" smtClean="0"/>
              <a:t>8/21/2020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9CDBE-EB29-4C29-80D2-0527A7839EE0}" type="slidenum">
              <a:rPr lang="en-US" smtClean="0"/>
              <a:t>‹#›</a:t>
            </a:fld>
            <a:endParaRPr lang="en-US"/>
          </a:p>
        </p:txBody>
      </p:sp>
    </p:spTree>
    <p:extLst>
      <p:ext uri="{BB962C8B-B14F-4D97-AF65-F5344CB8AC3E}">
        <p14:creationId xmlns:p14="http://schemas.microsoft.com/office/powerpoint/2010/main" val="2903527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04C76CE-DB60-4019-B256-000BFC0D2707}" type="datetimeFigureOut">
              <a:rPr lang="en-US" smtClean="0"/>
              <a:t>8/21/2020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9CDBE-EB29-4C29-80D2-0527A7839EE0}" type="slidenum">
              <a:rPr lang="en-US" smtClean="0"/>
              <a:t>‹#›</a:t>
            </a:fld>
            <a:endParaRPr lang="en-US"/>
          </a:p>
        </p:txBody>
      </p:sp>
    </p:spTree>
    <p:extLst>
      <p:ext uri="{BB962C8B-B14F-4D97-AF65-F5344CB8AC3E}">
        <p14:creationId xmlns:p14="http://schemas.microsoft.com/office/powerpoint/2010/main" val="161822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04C76CE-DB60-4019-B256-000BFC0D2707}" type="datetimeFigureOut">
              <a:rPr lang="en-US" smtClean="0"/>
              <a:t>8/21/2020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9CDBE-EB29-4C29-80D2-0527A7839EE0}" type="slidenum">
              <a:rPr lang="en-US" smtClean="0"/>
              <a:t>‹#›</a:t>
            </a:fld>
            <a:endParaRPr lang="en-US"/>
          </a:p>
        </p:txBody>
      </p:sp>
    </p:spTree>
    <p:extLst>
      <p:ext uri="{BB962C8B-B14F-4D97-AF65-F5344CB8AC3E}">
        <p14:creationId xmlns:p14="http://schemas.microsoft.com/office/powerpoint/2010/main" val="1008378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04C76CE-DB60-4019-B256-000BFC0D2707}" type="datetimeFigureOut">
              <a:rPr lang="en-US" smtClean="0"/>
              <a:t>8/21/2020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9CDBE-EB29-4C29-80D2-0527A7839EE0}" type="slidenum">
              <a:rPr lang="en-US" smtClean="0"/>
              <a:t>‹#›</a:t>
            </a:fld>
            <a:endParaRPr lang="en-US"/>
          </a:p>
        </p:txBody>
      </p:sp>
    </p:spTree>
    <p:extLst>
      <p:ext uri="{BB962C8B-B14F-4D97-AF65-F5344CB8AC3E}">
        <p14:creationId xmlns:p14="http://schemas.microsoft.com/office/powerpoint/2010/main" val="236611259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04C76CE-DB60-4019-B256-000BFC0D2707}" type="datetimeFigureOut">
              <a:rPr lang="en-US" smtClean="0"/>
              <a:t>8/21/2020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9CDBE-EB29-4C29-80D2-0527A7839EE0}" type="slidenum">
              <a:rPr lang="en-US" smtClean="0"/>
              <a:t>‹#›</a:t>
            </a:fld>
            <a:endParaRPr lang="en-US"/>
          </a:p>
        </p:txBody>
      </p:sp>
    </p:spTree>
    <p:extLst>
      <p:ext uri="{BB962C8B-B14F-4D97-AF65-F5344CB8AC3E}">
        <p14:creationId xmlns:p14="http://schemas.microsoft.com/office/powerpoint/2010/main" val="196664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04C76CE-DB60-4019-B256-000BFC0D2707}" type="datetimeFigureOut">
              <a:rPr lang="en-US" smtClean="0"/>
              <a:t>8/21/2020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69CDBE-EB29-4C29-80D2-0527A7839EE0}" type="slidenum">
              <a:rPr lang="en-US" smtClean="0"/>
              <a:t>‹#›</a:t>
            </a:fld>
            <a:endParaRPr lang="en-US"/>
          </a:p>
        </p:txBody>
      </p:sp>
    </p:spTree>
    <p:extLst>
      <p:ext uri="{BB962C8B-B14F-4D97-AF65-F5344CB8AC3E}">
        <p14:creationId xmlns:p14="http://schemas.microsoft.com/office/powerpoint/2010/main" val="1940402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04C76CE-DB60-4019-B256-000BFC0D2707}" type="datetimeFigureOut">
              <a:rPr lang="en-US" smtClean="0"/>
              <a:t>8/21/2020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69CDBE-EB29-4C29-80D2-0527A7839EE0}" type="slidenum">
              <a:rPr lang="en-US" smtClean="0"/>
              <a:t>‹#›</a:t>
            </a:fld>
            <a:endParaRPr lang="en-US"/>
          </a:p>
        </p:txBody>
      </p:sp>
    </p:spTree>
    <p:extLst>
      <p:ext uri="{BB962C8B-B14F-4D97-AF65-F5344CB8AC3E}">
        <p14:creationId xmlns:p14="http://schemas.microsoft.com/office/powerpoint/2010/main" val="75038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4C76CE-DB60-4019-B256-000BFC0D2707}" type="datetimeFigureOut">
              <a:rPr lang="en-US" smtClean="0"/>
              <a:t>8/21/2020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69CDBE-EB29-4C29-80D2-0527A7839EE0}" type="slidenum">
              <a:rPr lang="en-US" smtClean="0"/>
              <a:t>‹#›</a:t>
            </a:fld>
            <a:endParaRPr lang="en-US"/>
          </a:p>
        </p:txBody>
      </p:sp>
    </p:spTree>
    <p:extLst>
      <p:ext uri="{BB962C8B-B14F-4D97-AF65-F5344CB8AC3E}">
        <p14:creationId xmlns:p14="http://schemas.microsoft.com/office/powerpoint/2010/main" val="49408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04C76CE-DB60-4019-B256-000BFC0D2707}" type="datetimeFigureOut">
              <a:rPr lang="en-US" smtClean="0"/>
              <a:t>8/21/2020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9CDBE-EB29-4C29-80D2-0527A7839EE0}" type="slidenum">
              <a:rPr lang="en-US" smtClean="0"/>
              <a:t>‹#›</a:t>
            </a:fld>
            <a:endParaRPr lang="en-US"/>
          </a:p>
        </p:txBody>
      </p:sp>
    </p:spTree>
    <p:extLst>
      <p:ext uri="{BB962C8B-B14F-4D97-AF65-F5344CB8AC3E}">
        <p14:creationId xmlns:p14="http://schemas.microsoft.com/office/powerpoint/2010/main" val="98617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04C76CE-DB60-4019-B256-000BFC0D2707}" type="datetimeFigureOut">
              <a:rPr lang="en-US" smtClean="0"/>
              <a:t>8/21/2020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7B69CDBE-EB29-4C29-80D2-0527A7839EE0}" type="slidenum">
              <a:rPr lang="en-US" smtClean="0"/>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382327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04C76CE-DB60-4019-B256-000BFC0D2707}" type="datetimeFigureOut">
              <a:rPr lang="en-US" smtClean="0"/>
              <a:t>8/21/2020</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B69CDBE-EB29-4C29-80D2-0527A7839EE0}" type="slidenum">
              <a:rPr lang="en-US" smtClean="0"/>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4050388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solidFill>
                <a:schemeClr val="bg1"/>
              </a:solidFill>
            </a:endParaRPr>
          </a:p>
          <a:p>
            <a:endParaRPr lang="en-US" dirty="0"/>
          </a:p>
        </p:txBody>
      </p:sp>
      <p:sp>
        <p:nvSpPr>
          <p:cNvPr id="4" name="Subtitle 2"/>
          <p:cNvSpPr txBox="1">
            <a:spLocks/>
          </p:cNvSpPr>
          <p:nvPr/>
        </p:nvSpPr>
        <p:spPr>
          <a:xfrm>
            <a:off x="3054037" y="2566751"/>
            <a:ext cx="6335816" cy="1284516"/>
          </a:xfrm>
          <a:prstGeom prst="rect">
            <a:avLst/>
          </a:prstGeom>
        </p:spPr>
        <p:txBody>
          <a:bodyPr vert="horz" lIns="91440" tIns="45720" rIns="91440" bIns="45720" rtlCol="0">
            <a:normAutofit/>
          </a:bodyPr>
          <a:lstStyle/>
          <a:p>
            <a:pPr algn="ctr" defTabSz="457200">
              <a:spcBef>
                <a:spcPct val="20000"/>
              </a:spcBef>
              <a:defRPr/>
            </a:pPr>
            <a:r>
              <a:rPr lang="en-US" sz="2800" dirty="0">
                <a:solidFill>
                  <a:prstClr val="white"/>
                </a:solidFill>
                <a:latin typeface="Times New Roman" pitchFamily="18" charset="0"/>
                <a:cs typeface="Times New Roman" pitchFamily="18" charset="0"/>
              </a:rPr>
              <a:t>Presented by </a:t>
            </a:r>
          </a:p>
          <a:p>
            <a:pPr algn="ctr" defTabSz="457200">
              <a:spcBef>
                <a:spcPct val="20000"/>
              </a:spcBef>
              <a:defRPr/>
            </a:pPr>
            <a:r>
              <a:rPr lang="en-US" sz="2800" dirty="0">
                <a:solidFill>
                  <a:prstClr val="white"/>
                </a:solidFill>
                <a:latin typeface="Times New Roman" pitchFamily="18" charset="0"/>
                <a:cs typeface="Times New Roman" pitchFamily="18" charset="0"/>
              </a:rPr>
              <a:t>Sarah Dowdy Young, Esq. </a:t>
            </a:r>
            <a:endParaRPr lang="en-US" sz="2800" dirty="0">
              <a:solidFill>
                <a:prstClr val="black"/>
              </a:solidFill>
              <a:latin typeface="Times New Roman" pitchFamily="18" charset="0"/>
              <a:cs typeface="Times New Roman" pitchFamily="18" charset="0"/>
            </a:endParaRPr>
          </a:p>
          <a:p>
            <a:pPr algn="ctr" defTabSz="457200">
              <a:spcBef>
                <a:spcPct val="20000"/>
              </a:spcBef>
              <a:defRPr/>
            </a:pPr>
            <a:endParaRPr lang="en-US" sz="3200" dirty="0">
              <a:solidFill>
                <a:prstClr val="black"/>
              </a:solidFill>
              <a:latin typeface="Constantia"/>
            </a:endParaRPr>
          </a:p>
        </p:txBody>
      </p:sp>
      <p:pic>
        <p:nvPicPr>
          <p:cNvPr id="5" name="Picture 4" descr="00469953"/>
          <p:cNvPicPr/>
          <p:nvPr/>
        </p:nvPicPr>
        <p:blipFill>
          <a:blip r:embed="rId2" cstate="print"/>
          <a:srcRect/>
          <a:stretch>
            <a:fillRect/>
          </a:stretch>
        </p:blipFill>
        <p:spPr bwMode="auto">
          <a:xfrm>
            <a:off x="4827941" y="4073187"/>
            <a:ext cx="2536117" cy="1131917"/>
          </a:xfrm>
          <a:prstGeom prst="rect">
            <a:avLst/>
          </a:prstGeom>
          <a:noFill/>
          <a:ln w="9525">
            <a:noFill/>
            <a:miter lim="800000"/>
            <a:headEnd/>
            <a:tailEnd/>
          </a:ln>
        </p:spPr>
      </p:pic>
      <p:sp>
        <p:nvSpPr>
          <p:cNvPr id="6" name="Rectangle 5"/>
          <p:cNvSpPr/>
          <p:nvPr/>
        </p:nvSpPr>
        <p:spPr>
          <a:xfrm>
            <a:off x="3809999" y="5419406"/>
            <a:ext cx="4572000" cy="1200329"/>
          </a:xfrm>
          <a:prstGeom prst="rect">
            <a:avLst/>
          </a:prstGeom>
        </p:spPr>
        <p:txBody>
          <a:bodyPr>
            <a:spAutoFit/>
          </a:bodyPr>
          <a:lstStyle/>
          <a:p>
            <a:pPr algn="ctr"/>
            <a:r>
              <a:rPr lang="en-US" b="1" dirty="0">
                <a:solidFill>
                  <a:prstClr val="white"/>
                </a:solidFill>
                <a:latin typeface="Times New Roman" pitchFamily="18" charset="0"/>
                <a:cs typeface="Times New Roman" pitchFamily="18" charset="0"/>
              </a:rPr>
              <a:t>8820 U.S. Highway 90</a:t>
            </a:r>
          </a:p>
          <a:p>
            <a:pPr algn="ctr"/>
            <a:r>
              <a:rPr lang="en-US" b="1" dirty="0">
                <a:solidFill>
                  <a:prstClr val="white"/>
                </a:solidFill>
                <a:latin typeface="Times New Roman" pitchFamily="18" charset="0"/>
                <a:cs typeface="Times New Roman" pitchFamily="18" charset="0"/>
              </a:rPr>
              <a:t>Daphne, AL 36526</a:t>
            </a:r>
          </a:p>
          <a:p>
            <a:pPr algn="ctr"/>
            <a:r>
              <a:rPr lang="en-US" b="1" dirty="0">
                <a:solidFill>
                  <a:prstClr val="white"/>
                </a:solidFill>
                <a:latin typeface="Times New Roman" pitchFamily="18" charset="0"/>
                <a:cs typeface="Times New Roman" pitchFamily="18" charset="0"/>
              </a:rPr>
              <a:t>syoung@stonecrosby.com</a:t>
            </a:r>
          </a:p>
          <a:p>
            <a:pPr algn="ctr"/>
            <a:r>
              <a:rPr lang="en-US" b="1" dirty="0">
                <a:solidFill>
                  <a:prstClr val="white"/>
                </a:solidFill>
                <a:latin typeface="Times New Roman" pitchFamily="18" charset="0"/>
                <a:cs typeface="Times New Roman" pitchFamily="18" charset="0"/>
              </a:rPr>
              <a:t>(251)-626-6696</a:t>
            </a:r>
          </a:p>
        </p:txBody>
      </p:sp>
      <p:sp>
        <p:nvSpPr>
          <p:cNvPr id="7" name="TextBox 6"/>
          <p:cNvSpPr txBox="1"/>
          <p:nvPr/>
        </p:nvSpPr>
        <p:spPr>
          <a:xfrm>
            <a:off x="1856142" y="1034423"/>
            <a:ext cx="8382000" cy="1200329"/>
          </a:xfrm>
          <a:prstGeom prst="rect">
            <a:avLst/>
          </a:prstGeom>
          <a:noFill/>
        </p:spPr>
        <p:txBody>
          <a:bodyPr wrap="square" rtlCol="0">
            <a:spAutoFit/>
          </a:bodyPr>
          <a:lstStyle/>
          <a:p>
            <a:pPr algn="ctr"/>
            <a:r>
              <a:rPr lang="en-US" sz="3600" dirty="0">
                <a:solidFill>
                  <a:prstClr val="white"/>
                </a:solidFill>
                <a:latin typeface="Constantia"/>
              </a:rPr>
              <a:t>Discrimination and Sexual Harassment: The new Title IX Regulations</a:t>
            </a:r>
          </a:p>
        </p:txBody>
      </p:sp>
    </p:spTree>
    <p:extLst>
      <p:ext uri="{BB962C8B-B14F-4D97-AF65-F5344CB8AC3E}">
        <p14:creationId xmlns:p14="http://schemas.microsoft.com/office/powerpoint/2010/main" val="1533924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B452E7D-09D1-4455-9516-45C63B1DDF26}"/>
              </a:ext>
            </a:extLst>
          </p:cNvPr>
          <p:cNvGrpSpPr/>
          <p:nvPr/>
        </p:nvGrpSpPr>
        <p:grpSpPr>
          <a:xfrm>
            <a:off x="3326" y="2570672"/>
            <a:ext cx="12188674" cy="2863969"/>
            <a:chOff x="3326" y="3206069"/>
            <a:chExt cx="11840290" cy="1610425"/>
          </a:xfrm>
        </p:grpSpPr>
        <p:sp>
          <p:nvSpPr>
            <p:cNvPr id="10" name="Freeform: Shape 9">
              <a:extLst>
                <a:ext uri="{FF2B5EF4-FFF2-40B4-BE49-F238E27FC236}">
                  <a16:creationId xmlns:a16="http://schemas.microsoft.com/office/drawing/2014/main" id="{582E49E1-7E4D-44DC-AC42-C944A669D050}"/>
                </a:ext>
              </a:extLst>
            </p:cNvPr>
            <p:cNvSpPr/>
            <p:nvPr/>
          </p:nvSpPr>
          <p:spPr>
            <a:xfrm>
              <a:off x="3326" y="3206069"/>
              <a:ext cx="1259605" cy="1610425"/>
            </a:xfrm>
            <a:custGeom>
              <a:avLst/>
              <a:gdLst>
                <a:gd name="connsiteX0" fmla="*/ 0 w 1259605"/>
                <a:gd name="connsiteY0" fmla="*/ 125961 h 1610425"/>
                <a:gd name="connsiteX1" fmla="*/ 125961 w 1259605"/>
                <a:gd name="connsiteY1" fmla="*/ 0 h 1610425"/>
                <a:gd name="connsiteX2" fmla="*/ 1133645 w 1259605"/>
                <a:gd name="connsiteY2" fmla="*/ 0 h 1610425"/>
                <a:gd name="connsiteX3" fmla="*/ 1259606 w 1259605"/>
                <a:gd name="connsiteY3" fmla="*/ 125961 h 1610425"/>
                <a:gd name="connsiteX4" fmla="*/ 1259605 w 1259605"/>
                <a:gd name="connsiteY4" fmla="*/ 1484465 h 1610425"/>
                <a:gd name="connsiteX5" fmla="*/ 1133644 w 1259605"/>
                <a:gd name="connsiteY5" fmla="*/ 1610426 h 1610425"/>
                <a:gd name="connsiteX6" fmla="*/ 125961 w 1259605"/>
                <a:gd name="connsiteY6" fmla="*/ 1610425 h 1610425"/>
                <a:gd name="connsiteX7" fmla="*/ 0 w 1259605"/>
                <a:gd name="connsiteY7" fmla="*/ 1484464 h 1610425"/>
                <a:gd name="connsiteX8" fmla="*/ 0 w 1259605"/>
                <a:gd name="connsiteY8" fmla="*/ 125961 h 16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605" h="1610425">
                  <a:moveTo>
                    <a:pt x="0" y="125961"/>
                  </a:moveTo>
                  <a:cubicBezTo>
                    <a:pt x="0" y="56395"/>
                    <a:pt x="56395" y="0"/>
                    <a:pt x="125961" y="0"/>
                  </a:cubicBezTo>
                  <a:lnTo>
                    <a:pt x="1133645" y="0"/>
                  </a:lnTo>
                  <a:cubicBezTo>
                    <a:pt x="1203211" y="0"/>
                    <a:pt x="1259606" y="56395"/>
                    <a:pt x="1259606" y="125961"/>
                  </a:cubicBezTo>
                  <a:cubicBezTo>
                    <a:pt x="1259606" y="578796"/>
                    <a:pt x="1259605" y="1031630"/>
                    <a:pt x="1259605" y="1484465"/>
                  </a:cubicBezTo>
                  <a:cubicBezTo>
                    <a:pt x="1259605" y="1554031"/>
                    <a:pt x="1203210" y="1610426"/>
                    <a:pt x="1133644" y="1610426"/>
                  </a:cubicBezTo>
                  <a:lnTo>
                    <a:pt x="125961" y="1610425"/>
                  </a:lnTo>
                  <a:cubicBezTo>
                    <a:pt x="56395" y="1610425"/>
                    <a:pt x="0" y="1554030"/>
                    <a:pt x="0" y="1484464"/>
                  </a:cubicBezTo>
                  <a:lnTo>
                    <a:pt x="0" y="125961"/>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8803" tIns="78803" rIns="78803" bIns="78803" numCol="1" spcCol="1270" anchor="ctr" anchorCtr="0">
              <a:noAutofit/>
            </a:bodyPr>
            <a:lstStyle/>
            <a:p>
              <a:pPr marL="0" lvl="0" indent="0" algn="ctr" defTabSz="488950">
                <a:lnSpc>
                  <a:spcPct val="90000"/>
                </a:lnSpc>
                <a:spcBef>
                  <a:spcPct val="0"/>
                </a:spcBef>
                <a:spcAft>
                  <a:spcPct val="35000"/>
                </a:spcAft>
                <a:buNone/>
              </a:pPr>
              <a:r>
                <a:rPr lang="en-US" b="1" kern="1200" dirty="0"/>
                <a:t>1972</a:t>
              </a:r>
            </a:p>
            <a:p>
              <a:pPr marL="0" lvl="0" indent="0" algn="ctr" defTabSz="488950">
                <a:lnSpc>
                  <a:spcPct val="90000"/>
                </a:lnSpc>
                <a:spcBef>
                  <a:spcPct val="0"/>
                </a:spcBef>
                <a:spcAft>
                  <a:spcPct val="35000"/>
                </a:spcAft>
                <a:buNone/>
              </a:pPr>
              <a:r>
                <a:rPr lang="en-US" b="1" kern="1200" dirty="0"/>
                <a:t>Title IX enacted</a:t>
              </a:r>
            </a:p>
          </p:txBody>
        </p:sp>
        <p:sp>
          <p:nvSpPr>
            <p:cNvPr id="11" name="Freeform: Shape 10">
              <a:extLst>
                <a:ext uri="{FF2B5EF4-FFF2-40B4-BE49-F238E27FC236}">
                  <a16:creationId xmlns:a16="http://schemas.microsoft.com/office/drawing/2014/main" id="{40D0BDDA-E3F1-4101-AF38-7363132E0246}"/>
                </a:ext>
              </a:extLst>
            </p:cNvPr>
            <p:cNvSpPr/>
            <p:nvPr/>
          </p:nvSpPr>
          <p:spPr>
            <a:xfrm>
              <a:off x="1388892" y="3855091"/>
              <a:ext cx="267036" cy="312382"/>
            </a:xfrm>
            <a:custGeom>
              <a:avLst/>
              <a:gdLst>
                <a:gd name="connsiteX0" fmla="*/ 0 w 267036"/>
                <a:gd name="connsiteY0" fmla="*/ 62476 h 312382"/>
                <a:gd name="connsiteX1" fmla="*/ 133518 w 267036"/>
                <a:gd name="connsiteY1" fmla="*/ 62476 h 312382"/>
                <a:gd name="connsiteX2" fmla="*/ 133518 w 267036"/>
                <a:gd name="connsiteY2" fmla="*/ 0 h 312382"/>
                <a:gd name="connsiteX3" fmla="*/ 267036 w 267036"/>
                <a:gd name="connsiteY3" fmla="*/ 156191 h 312382"/>
                <a:gd name="connsiteX4" fmla="*/ 133518 w 267036"/>
                <a:gd name="connsiteY4" fmla="*/ 312382 h 312382"/>
                <a:gd name="connsiteX5" fmla="*/ 133518 w 267036"/>
                <a:gd name="connsiteY5" fmla="*/ 249906 h 312382"/>
                <a:gd name="connsiteX6" fmla="*/ 0 w 267036"/>
                <a:gd name="connsiteY6" fmla="*/ 249906 h 312382"/>
                <a:gd name="connsiteX7" fmla="*/ 0 w 267036"/>
                <a:gd name="connsiteY7" fmla="*/ 62476 h 3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36" h="312382">
                  <a:moveTo>
                    <a:pt x="0" y="62476"/>
                  </a:moveTo>
                  <a:lnTo>
                    <a:pt x="133518" y="62476"/>
                  </a:lnTo>
                  <a:lnTo>
                    <a:pt x="133518" y="0"/>
                  </a:lnTo>
                  <a:lnTo>
                    <a:pt x="267036" y="156191"/>
                  </a:lnTo>
                  <a:lnTo>
                    <a:pt x="133518" y="312382"/>
                  </a:lnTo>
                  <a:lnTo>
                    <a:pt x="133518" y="249906"/>
                  </a:lnTo>
                  <a:lnTo>
                    <a:pt x="0" y="249906"/>
                  </a:lnTo>
                  <a:lnTo>
                    <a:pt x="0" y="624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2476" rIns="80111" bIns="62476"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12" name="Freeform: Shape 11">
              <a:extLst>
                <a:ext uri="{FF2B5EF4-FFF2-40B4-BE49-F238E27FC236}">
                  <a16:creationId xmlns:a16="http://schemas.microsoft.com/office/drawing/2014/main" id="{014D34B8-B933-43B9-9E77-0563E33B1589}"/>
                </a:ext>
              </a:extLst>
            </p:cNvPr>
            <p:cNvSpPr/>
            <p:nvPr/>
          </p:nvSpPr>
          <p:spPr>
            <a:xfrm>
              <a:off x="1766773" y="3206069"/>
              <a:ext cx="1259605" cy="1610425"/>
            </a:xfrm>
            <a:custGeom>
              <a:avLst/>
              <a:gdLst>
                <a:gd name="connsiteX0" fmla="*/ 0 w 1259605"/>
                <a:gd name="connsiteY0" fmla="*/ 125961 h 1610425"/>
                <a:gd name="connsiteX1" fmla="*/ 125961 w 1259605"/>
                <a:gd name="connsiteY1" fmla="*/ 0 h 1610425"/>
                <a:gd name="connsiteX2" fmla="*/ 1133645 w 1259605"/>
                <a:gd name="connsiteY2" fmla="*/ 0 h 1610425"/>
                <a:gd name="connsiteX3" fmla="*/ 1259606 w 1259605"/>
                <a:gd name="connsiteY3" fmla="*/ 125961 h 1610425"/>
                <a:gd name="connsiteX4" fmla="*/ 1259605 w 1259605"/>
                <a:gd name="connsiteY4" fmla="*/ 1484465 h 1610425"/>
                <a:gd name="connsiteX5" fmla="*/ 1133644 w 1259605"/>
                <a:gd name="connsiteY5" fmla="*/ 1610426 h 1610425"/>
                <a:gd name="connsiteX6" fmla="*/ 125961 w 1259605"/>
                <a:gd name="connsiteY6" fmla="*/ 1610425 h 1610425"/>
                <a:gd name="connsiteX7" fmla="*/ 0 w 1259605"/>
                <a:gd name="connsiteY7" fmla="*/ 1484464 h 1610425"/>
                <a:gd name="connsiteX8" fmla="*/ 0 w 1259605"/>
                <a:gd name="connsiteY8" fmla="*/ 125961 h 16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605" h="1610425">
                  <a:moveTo>
                    <a:pt x="0" y="125961"/>
                  </a:moveTo>
                  <a:cubicBezTo>
                    <a:pt x="0" y="56395"/>
                    <a:pt x="56395" y="0"/>
                    <a:pt x="125961" y="0"/>
                  </a:cubicBezTo>
                  <a:lnTo>
                    <a:pt x="1133645" y="0"/>
                  </a:lnTo>
                  <a:cubicBezTo>
                    <a:pt x="1203211" y="0"/>
                    <a:pt x="1259606" y="56395"/>
                    <a:pt x="1259606" y="125961"/>
                  </a:cubicBezTo>
                  <a:cubicBezTo>
                    <a:pt x="1259606" y="578796"/>
                    <a:pt x="1259605" y="1031630"/>
                    <a:pt x="1259605" y="1484465"/>
                  </a:cubicBezTo>
                  <a:cubicBezTo>
                    <a:pt x="1259605" y="1554031"/>
                    <a:pt x="1203210" y="1610426"/>
                    <a:pt x="1133644" y="1610426"/>
                  </a:cubicBezTo>
                  <a:lnTo>
                    <a:pt x="125961" y="1610425"/>
                  </a:lnTo>
                  <a:cubicBezTo>
                    <a:pt x="56395" y="1610425"/>
                    <a:pt x="0" y="1554030"/>
                    <a:pt x="0" y="1484464"/>
                  </a:cubicBezTo>
                  <a:lnTo>
                    <a:pt x="0" y="12596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803" tIns="78803" rIns="78803" bIns="78803" numCol="1" spcCol="1270" anchor="ctr" anchorCtr="0">
              <a:noAutofit/>
            </a:bodyPr>
            <a:lstStyle/>
            <a:p>
              <a:pPr marL="0" lvl="0" indent="0" algn="ctr" defTabSz="488950">
                <a:lnSpc>
                  <a:spcPct val="90000"/>
                </a:lnSpc>
                <a:spcBef>
                  <a:spcPct val="0"/>
                </a:spcBef>
                <a:spcAft>
                  <a:spcPct val="35000"/>
                </a:spcAft>
                <a:buNone/>
              </a:pPr>
              <a:r>
                <a:rPr lang="en-US" sz="1600" kern="1200" dirty="0"/>
                <a:t>1974</a:t>
              </a:r>
            </a:p>
            <a:p>
              <a:pPr marL="0" lvl="0" indent="0" algn="ctr" defTabSz="488950">
                <a:lnSpc>
                  <a:spcPct val="90000"/>
                </a:lnSpc>
                <a:spcBef>
                  <a:spcPct val="0"/>
                </a:spcBef>
                <a:spcAft>
                  <a:spcPct val="35000"/>
                </a:spcAft>
                <a:buNone/>
              </a:pPr>
              <a:r>
                <a:rPr lang="en-US" sz="1600" kern="1200" dirty="0"/>
                <a:t>First Title IX Regulations Issue </a:t>
              </a:r>
            </a:p>
          </p:txBody>
        </p:sp>
        <p:sp>
          <p:nvSpPr>
            <p:cNvPr id="13" name="Freeform: Shape 12">
              <a:extLst>
                <a:ext uri="{FF2B5EF4-FFF2-40B4-BE49-F238E27FC236}">
                  <a16:creationId xmlns:a16="http://schemas.microsoft.com/office/drawing/2014/main" id="{E03C5F8E-F8AB-457A-966B-99A53F865773}"/>
                </a:ext>
              </a:extLst>
            </p:cNvPr>
            <p:cNvSpPr/>
            <p:nvPr/>
          </p:nvSpPr>
          <p:spPr>
            <a:xfrm>
              <a:off x="3152339" y="3855091"/>
              <a:ext cx="267036" cy="312382"/>
            </a:xfrm>
            <a:custGeom>
              <a:avLst/>
              <a:gdLst>
                <a:gd name="connsiteX0" fmla="*/ 0 w 267036"/>
                <a:gd name="connsiteY0" fmla="*/ 62476 h 312382"/>
                <a:gd name="connsiteX1" fmla="*/ 133518 w 267036"/>
                <a:gd name="connsiteY1" fmla="*/ 62476 h 312382"/>
                <a:gd name="connsiteX2" fmla="*/ 133518 w 267036"/>
                <a:gd name="connsiteY2" fmla="*/ 0 h 312382"/>
                <a:gd name="connsiteX3" fmla="*/ 267036 w 267036"/>
                <a:gd name="connsiteY3" fmla="*/ 156191 h 312382"/>
                <a:gd name="connsiteX4" fmla="*/ 133518 w 267036"/>
                <a:gd name="connsiteY4" fmla="*/ 312382 h 312382"/>
                <a:gd name="connsiteX5" fmla="*/ 133518 w 267036"/>
                <a:gd name="connsiteY5" fmla="*/ 249906 h 312382"/>
                <a:gd name="connsiteX6" fmla="*/ 0 w 267036"/>
                <a:gd name="connsiteY6" fmla="*/ 249906 h 312382"/>
                <a:gd name="connsiteX7" fmla="*/ 0 w 267036"/>
                <a:gd name="connsiteY7" fmla="*/ 62476 h 3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36" h="312382">
                  <a:moveTo>
                    <a:pt x="0" y="62476"/>
                  </a:moveTo>
                  <a:lnTo>
                    <a:pt x="133518" y="62476"/>
                  </a:lnTo>
                  <a:lnTo>
                    <a:pt x="133518" y="0"/>
                  </a:lnTo>
                  <a:lnTo>
                    <a:pt x="267036" y="156191"/>
                  </a:lnTo>
                  <a:lnTo>
                    <a:pt x="133518" y="312382"/>
                  </a:lnTo>
                  <a:lnTo>
                    <a:pt x="133518" y="249906"/>
                  </a:lnTo>
                  <a:lnTo>
                    <a:pt x="0" y="249906"/>
                  </a:lnTo>
                  <a:lnTo>
                    <a:pt x="0" y="624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2476" rIns="80111" bIns="62476"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14" name="Freeform: Shape 13">
              <a:extLst>
                <a:ext uri="{FF2B5EF4-FFF2-40B4-BE49-F238E27FC236}">
                  <a16:creationId xmlns:a16="http://schemas.microsoft.com/office/drawing/2014/main" id="{61630747-2E6A-4702-BC55-9B581CAF33A3}"/>
                </a:ext>
              </a:extLst>
            </p:cNvPr>
            <p:cNvSpPr/>
            <p:nvPr/>
          </p:nvSpPr>
          <p:spPr>
            <a:xfrm>
              <a:off x="3530221" y="3206069"/>
              <a:ext cx="1259605" cy="1610425"/>
            </a:xfrm>
            <a:custGeom>
              <a:avLst/>
              <a:gdLst>
                <a:gd name="connsiteX0" fmla="*/ 0 w 1259605"/>
                <a:gd name="connsiteY0" fmla="*/ 125961 h 1610425"/>
                <a:gd name="connsiteX1" fmla="*/ 125961 w 1259605"/>
                <a:gd name="connsiteY1" fmla="*/ 0 h 1610425"/>
                <a:gd name="connsiteX2" fmla="*/ 1133645 w 1259605"/>
                <a:gd name="connsiteY2" fmla="*/ 0 h 1610425"/>
                <a:gd name="connsiteX3" fmla="*/ 1259606 w 1259605"/>
                <a:gd name="connsiteY3" fmla="*/ 125961 h 1610425"/>
                <a:gd name="connsiteX4" fmla="*/ 1259605 w 1259605"/>
                <a:gd name="connsiteY4" fmla="*/ 1484465 h 1610425"/>
                <a:gd name="connsiteX5" fmla="*/ 1133644 w 1259605"/>
                <a:gd name="connsiteY5" fmla="*/ 1610426 h 1610425"/>
                <a:gd name="connsiteX6" fmla="*/ 125961 w 1259605"/>
                <a:gd name="connsiteY6" fmla="*/ 1610425 h 1610425"/>
                <a:gd name="connsiteX7" fmla="*/ 0 w 1259605"/>
                <a:gd name="connsiteY7" fmla="*/ 1484464 h 1610425"/>
                <a:gd name="connsiteX8" fmla="*/ 0 w 1259605"/>
                <a:gd name="connsiteY8" fmla="*/ 125961 h 16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605" h="1610425">
                  <a:moveTo>
                    <a:pt x="0" y="125961"/>
                  </a:moveTo>
                  <a:cubicBezTo>
                    <a:pt x="0" y="56395"/>
                    <a:pt x="56395" y="0"/>
                    <a:pt x="125961" y="0"/>
                  </a:cubicBezTo>
                  <a:lnTo>
                    <a:pt x="1133645" y="0"/>
                  </a:lnTo>
                  <a:cubicBezTo>
                    <a:pt x="1203211" y="0"/>
                    <a:pt x="1259606" y="56395"/>
                    <a:pt x="1259606" y="125961"/>
                  </a:cubicBezTo>
                  <a:cubicBezTo>
                    <a:pt x="1259606" y="578796"/>
                    <a:pt x="1259605" y="1031630"/>
                    <a:pt x="1259605" y="1484465"/>
                  </a:cubicBezTo>
                  <a:cubicBezTo>
                    <a:pt x="1259605" y="1554031"/>
                    <a:pt x="1203210" y="1610426"/>
                    <a:pt x="1133644" y="1610426"/>
                  </a:cubicBezTo>
                  <a:lnTo>
                    <a:pt x="125961" y="1610425"/>
                  </a:lnTo>
                  <a:cubicBezTo>
                    <a:pt x="56395" y="1610425"/>
                    <a:pt x="0" y="1554030"/>
                    <a:pt x="0" y="1484464"/>
                  </a:cubicBezTo>
                  <a:lnTo>
                    <a:pt x="0" y="125961"/>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803" tIns="78803" rIns="78803" bIns="78803" numCol="1" spcCol="1270" anchor="ctr" anchorCtr="0">
              <a:noAutofit/>
            </a:bodyPr>
            <a:lstStyle/>
            <a:p>
              <a:pPr marL="0" lvl="0" indent="0" algn="ctr" defTabSz="488950">
                <a:lnSpc>
                  <a:spcPct val="90000"/>
                </a:lnSpc>
                <a:spcBef>
                  <a:spcPct val="0"/>
                </a:spcBef>
                <a:spcAft>
                  <a:spcPct val="35000"/>
                </a:spcAft>
                <a:buNone/>
              </a:pPr>
              <a:r>
                <a:rPr lang="en-US" sz="1600" kern="1200" dirty="0"/>
                <a:t>1980 </a:t>
              </a:r>
            </a:p>
            <a:p>
              <a:pPr marL="0" lvl="0" indent="0" algn="ctr" defTabSz="488950">
                <a:lnSpc>
                  <a:spcPct val="90000"/>
                </a:lnSpc>
                <a:spcBef>
                  <a:spcPct val="0"/>
                </a:spcBef>
                <a:spcAft>
                  <a:spcPct val="35000"/>
                </a:spcAft>
                <a:buNone/>
              </a:pPr>
              <a:r>
                <a:rPr lang="en-US" sz="1600" kern="1200" dirty="0"/>
                <a:t>Title IX Enforcement transferred to the Office of Civil Rights (OCR</a:t>
              </a:r>
            </a:p>
          </p:txBody>
        </p:sp>
        <p:sp>
          <p:nvSpPr>
            <p:cNvPr id="15" name="Freeform: Shape 14">
              <a:extLst>
                <a:ext uri="{FF2B5EF4-FFF2-40B4-BE49-F238E27FC236}">
                  <a16:creationId xmlns:a16="http://schemas.microsoft.com/office/drawing/2014/main" id="{14419180-5C85-40D7-8834-C99A8A6DBA83}"/>
                </a:ext>
              </a:extLst>
            </p:cNvPr>
            <p:cNvSpPr/>
            <p:nvPr/>
          </p:nvSpPr>
          <p:spPr>
            <a:xfrm>
              <a:off x="4915787" y="3855091"/>
              <a:ext cx="267036" cy="312382"/>
            </a:xfrm>
            <a:custGeom>
              <a:avLst/>
              <a:gdLst>
                <a:gd name="connsiteX0" fmla="*/ 0 w 267036"/>
                <a:gd name="connsiteY0" fmla="*/ 62476 h 312382"/>
                <a:gd name="connsiteX1" fmla="*/ 133518 w 267036"/>
                <a:gd name="connsiteY1" fmla="*/ 62476 h 312382"/>
                <a:gd name="connsiteX2" fmla="*/ 133518 w 267036"/>
                <a:gd name="connsiteY2" fmla="*/ 0 h 312382"/>
                <a:gd name="connsiteX3" fmla="*/ 267036 w 267036"/>
                <a:gd name="connsiteY3" fmla="*/ 156191 h 312382"/>
                <a:gd name="connsiteX4" fmla="*/ 133518 w 267036"/>
                <a:gd name="connsiteY4" fmla="*/ 312382 h 312382"/>
                <a:gd name="connsiteX5" fmla="*/ 133518 w 267036"/>
                <a:gd name="connsiteY5" fmla="*/ 249906 h 312382"/>
                <a:gd name="connsiteX6" fmla="*/ 0 w 267036"/>
                <a:gd name="connsiteY6" fmla="*/ 249906 h 312382"/>
                <a:gd name="connsiteX7" fmla="*/ 0 w 267036"/>
                <a:gd name="connsiteY7" fmla="*/ 62476 h 3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36" h="312382">
                  <a:moveTo>
                    <a:pt x="0" y="62476"/>
                  </a:moveTo>
                  <a:lnTo>
                    <a:pt x="133518" y="62476"/>
                  </a:lnTo>
                  <a:lnTo>
                    <a:pt x="133518" y="0"/>
                  </a:lnTo>
                  <a:lnTo>
                    <a:pt x="267036" y="156191"/>
                  </a:lnTo>
                  <a:lnTo>
                    <a:pt x="133518" y="312382"/>
                  </a:lnTo>
                  <a:lnTo>
                    <a:pt x="133518" y="249906"/>
                  </a:lnTo>
                  <a:lnTo>
                    <a:pt x="0" y="249906"/>
                  </a:lnTo>
                  <a:lnTo>
                    <a:pt x="0" y="624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2476" rIns="80111" bIns="62476"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16" name="Freeform: Shape 15">
              <a:extLst>
                <a:ext uri="{FF2B5EF4-FFF2-40B4-BE49-F238E27FC236}">
                  <a16:creationId xmlns:a16="http://schemas.microsoft.com/office/drawing/2014/main" id="{424123BF-6125-4CC6-B5B2-DFF4CC9AA74D}"/>
                </a:ext>
              </a:extLst>
            </p:cNvPr>
            <p:cNvSpPr/>
            <p:nvPr/>
          </p:nvSpPr>
          <p:spPr>
            <a:xfrm>
              <a:off x="5293668" y="3206069"/>
              <a:ext cx="1259605" cy="1610425"/>
            </a:xfrm>
            <a:custGeom>
              <a:avLst/>
              <a:gdLst>
                <a:gd name="connsiteX0" fmla="*/ 0 w 1259605"/>
                <a:gd name="connsiteY0" fmla="*/ 125961 h 1610425"/>
                <a:gd name="connsiteX1" fmla="*/ 125961 w 1259605"/>
                <a:gd name="connsiteY1" fmla="*/ 0 h 1610425"/>
                <a:gd name="connsiteX2" fmla="*/ 1133645 w 1259605"/>
                <a:gd name="connsiteY2" fmla="*/ 0 h 1610425"/>
                <a:gd name="connsiteX3" fmla="*/ 1259606 w 1259605"/>
                <a:gd name="connsiteY3" fmla="*/ 125961 h 1610425"/>
                <a:gd name="connsiteX4" fmla="*/ 1259605 w 1259605"/>
                <a:gd name="connsiteY4" fmla="*/ 1484465 h 1610425"/>
                <a:gd name="connsiteX5" fmla="*/ 1133644 w 1259605"/>
                <a:gd name="connsiteY5" fmla="*/ 1610426 h 1610425"/>
                <a:gd name="connsiteX6" fmla="*/ 125961 w 1259605"/>
                <a:gd name="connsiteY6" fmla="*/ 1610425 h 1610425"/>
                <a:gd name="connsiteX7" fmla="*/ 0 w 1259605"/>
                <a:gd name="connsiteY7" fmla="*/ 1484464 h 1610425"/>
                <a:gd name="connsiteX8" fmla="*/ 0 w 1259605"/>
                <a:gd name="connsiteY8" fmla="*/ 125961 h 16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605" h="1610425">
                  <a:moveTo>
                    <a:pt x="0" y="125961"/>
                  </a:moveTo>
                  <a:cubicBezTo>
                    <a:pt x="0" y="56395"/>
                    <a:pt x="56395" y="0"/>
                    <a:pt x="125961" y="0"/>
                  </a:cubicBezTo>
                  <a:lnTo>
                    <a:pt x="1133645" y="0"/>
                  </a:lnTo>
                  <a:cubicBezTo>
                    <a:pt x="1203211" y="0"/>
                    <a:pt x="1259606" y="56395"/>
                    <a:pt x="1259606" y="125961"/>
                  </a:cubicBezTo>
                  <a:cubicBezTo>
                    <a:pt x="1259606" y="578796"/>
                    <a:pt x="1259605" y="1031630"/>
                    <a:pt x="1259605" y="1484465"/>
                  </a:cubicBezTo>
                  <a:cubicBezTo>
                    <a:pt x="1259605" y="1554031"/>
                    <a:pt x="1203210" y="1610426"/>
                    <a:pt x="1133644" y="1610426"/>
                  </a:cubicBezTo>
                  <a:lnTo>
                    <a:pt x="125961" y="1610425"/>
                  </a:lnTo>
                  <a:cubicBezTo>
                    <a:pt x="56395" y="1610425"/>
                    <a:pt x="0" y="1554030"/>
                    <a:pt x="0" y="1484464"/>
                  </a:cubicBezTo>
                  <a:lnTo>
                    <a:pt x="0" y="125961"/>
                  </a:lnTo>
                  <a:close/>
                </a:path>
              </a:pathLst>
            </a:custGeom>
            <a:solidFill>
              <a:schemeClr val="tx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803" tIns="78803" rIns="78803" bIns="78803" numCol="1" spcCol="1270" anchor="ctr" anchorCtr="0">
              <a:noAutofit/>
            </a:bodyPr>
            <a:lstStyle/>
            <a:p>
              <a:pPr marL="0" lvl="0" indent="0" algn="ctr" defTabSz="488950">
                <a:lnSpc>
                  <a:spcPct val="90000"/>
                </a:lnSpc>
                <a:spcBef>
                  <a:spcPct val="0"/>
                </a:spcBef>
                <a:spcAft>
                  <a:spcPct val="35000"/>
                </a:spcAft>
                <a:buNone/>
              </a:pPr>
              <a:r>
                <a:rPr lang="en-US" sz="1600" kern="1200" dirty="0"/>
                <a:t>1992</a:t>
              </a:r>
            </a:p>
            <a:p>
              <a:pPr marL="0" lvl="0" indent="0" algn="ctr" defTabSz="488950">
                <a:lnSpc>
                  <a:spcPct val="90000"/>
                </a:lnSpc>
                <a:spcBef>
                  <a:spcPct val="0"/>
                </a:spcBef>
                <a:spcAft>
                  <a:spcPct val="35000"/>
                </a:spcAft>
                <a:buNone/>
              </a:pPr>
              <a:r>
                <a:rPr lang="en-US" sz="1600" kern="1200" dirty="0"/>
                <a:t>SC recognizes student right to $ damages for sexual harassment (</a:t>
              </a:r>
              <a:r>
                <a:rPr lang="en-US" sz="1600" i="1" kern="1200" dirty="0"/>
                <a:t>Franklin v. Gwinnett County School</a:t>
              </a:r>
              <a:r>
                <a:rPr lang="en-US" sz="1600" kern="1200" dirty="0"/>
                <a:t>)</a:t>
              </a:r>
            </a:p>
          </p:txBody>
        </p:sp>
        <p:sp>
          <p:nvSpPr>
            <p:cNvPr id="17" name="Freeform: Shape 16">
              <a:extLst>
                <a:ext uri="{FF2B5EF4-FFF2-40B4-BE49-F238E27FC236}">
                  <a16:creationId xmlns:a16="http://schemas.microsoft.com/office/drawing/2014/main" id="{CA2FB939-313A-4D76-9602-A285560F4ADD}"/>
                </a:ext>
              </a:extLst>
            </p:cNvPr>
            <p:cNvSpPr/>
            <p:nvPr/>
          </p:nvSpPr>
          <p:spPr>
            <a:xfrm>
              <a:off x="6679234" y="3855091"/>
              <a:ext cx="267036" cy="312382"/>
            </a:xfrm>
            <a:custGeom>
              <a:avLst/>
              <a:gdLst>
                <a:gd name="connsiteX0" fmla="*/ 0 w 267036"/>
                <a:gd name="connsiteY0" fmla="*/ 62476 h 312382"/>
                <a:gd name="connsiteX1" fmla="*/ 133518 w 267036"/>
                <a:gd name="connsiteY1" fmla="*/ 62476 h 312382"/>
                <a:gd name="connsiteX2" fmla="*/ 133518 w 267036"/>
                <a:gd name="connsiteY2" fmla="*/ 0 h 312382"/>
                <a:gd name="connsiteX3" fmla="*/ 267036 w 267036"/>
                <a:gd name="connsiteY3" fmla="*/ 156191 h 312382"/>
                <a:gd name="connsiteX4" fmla="*/ 133518 w 267036"/>
                <a:gd name="connsiteY4" fmla="*/ 312382 h 312382"/>
                <a:gd name="connsiteX5" fmla="*/ 133518 w 267036"/>
                <a:gd name="connsiteY5" fmla="*/ 249906 h 312382"/>
                <a:gd name="connsiteX6" fmla="*/ 0 w 267036"/>
                <a:gd name="connsiteY6" fmla="*/ 249906 h 312382"/>
                <a:gd name="connsiteX7" fmla="*/ 0 w 267036"/>
                <a:gd name="connsiteY7" fmla="*/ 62476 h 3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36" h="312382">
                  <a:moveTo>
                    <a:pt x="0" y="62476"/>
                  </a:moveTo>
                  <a:lnTo>
                    <a:pt x="133518" y="62476"/>
                  </a:lnTo>
                  <a:lnTo>
                    <a:pt x="133518" y="0"/>
                  </a:lnTo>
                  <a:lnTo>
                    <a:pt x="267036" y="156191"/>
                  </a:lnTo>
                  <a:lnTo>
                    <a:pt x="133518" y="312382"/>
                  </a:lnTo>
                  <a:lnTo>
                    <a:pt x="133518" y="249906"/>
                  </a:lnTo>
                  <a:lnTo>
                    <a:pt x="0" y="249906"/>
                  </a:lnTo>
                  <a:lnTo>
                    <a:pt x="0" y="624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2476" rIns="80111" bIns="62476"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18" name="Freeform: Shape 17">
              <a:extLst>
                <a:ext uri="{FF2B5EF4-FFF2-40B4-BE49-F238E27FC236}">
                  <a16:creationId xmlns:a16="http://schemas.microsoft.com/office/drawing/2014/main" id="{E62BCB72-1CEC-4B3E-A8C1-576719BC325B}"/>
                </a:ext>
              </a:extLst>
            </p:cNvPr>
            <p:cNvSpPr/>
            <p:nvPr/>
          </p:nvSpPr>
          <p:spPr>
            <a:xfrm>
              <a:off x="7057116" y="3206069"/>
              <a:ext cx="1259605" cy="1610425"/>
            </a:xfrm>
            <a:custGeom>
              <a:avLst/>
              <a:gdLst>
                <a:gd name="connsiteX0" fmla="*/ 0 w 1259605"/>
                <a:gd name="connsiteY0" fmla="*/ 125961 h 1610425"/>
                <a:gd name="connsiteX1" fmla="*/ 125961 w 1259605"/>
                <a:gd name="connsiteY1" fmla="*/ 0 h 1610425"/>
                <a:gd name="connsiteX2" fmla="*/ 1133645 w 1259605"/>
                <a:gd name="connsiteY2" fmla="*/ 0 h 1610425"/>
                <a:gd name="connsiteX3" fmla="*/ 1259606 w 1259605"/>
                <a:gd name="connsiteY3" fmla="*/ 125961 h 1610425"/>
                <a:gd name="connsiteX4" fmla="*/ 1259605 w 1259605"/>
                <a:gd name="connsiteY4" fmla="*/ 1484465 h 1610425"/>
                <a:gd name="connsiteX5" fmla="*/ 1133644 w 1259605"/>
                <a:gd name="connsiteY5" fmla="*/ 1610426 h 1610425"/>
                <a:gd name="connsiteX6" fmla="*/ 125961 w 1259605"/>
                <a:gd name="connsiteY6" fmla="*/ 1610425 h 1610425"/>
                <a:gd name="connsiteX7" fmla="*/ 0 w 1259605"/>
                <a:gd name="connsiteY7" fmla="*/ 1484464 h 1610425"/>
                <a:gd name="connsiteX8" fmla="*/ 0 w 1259605"/>
                <a:gd name="connsiteY8" fmla="*/ 125961 h 16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605" h="1610425">
                  <a:moveTo>
                    <a:pt x="0" y="125961"/>
                  </a:moveTo>
                  <a:cubicBezTo>
                    <a:pt x="0" y="56395"/>
                    <a:pt x="56395" y="0"/>
                    <a:pt x="125961" y="0"/>
                  </a:cubicBezTo>
                  <a:lnTo>
                    <a:pt x="1133645" y="0"/>
                  </a:lnTo>
                  <a:cubicBezTo>
                    <a:pt x="1203211" y="0"/>
                    <a:pt x="1259606" y="56395"/>
                    <a:pt x="1259606" y="125961"/>
                  </a:cubicBezTo>
                  <a:cubicBezTo>
                    <a:pt x="1259606" y="578796"/>
                    <a:pt x="1259605" y="1031630"/>
                    <a:pt x="1259605" y="1484465"/>
                  </a:cubicBezTo>
                  <a:cubicBezTo>
                    <a:pt x="1259605" y="1554031"/>
                    <a:pt x="1203210" y="1610426"/>
                    <a:pt x="1133644" y="1610426"/>
                  </a:cubicBezTo>
                  <a:lnTo>
                    <a:pt x="125961" y="1610425"/>
                  </a:lnTo>
                  <a:cubicBezTo>
                    <a:pt x="56395" y="1610425"/>
                    <a:pt x="0" y="1554030"/>
                    <a:pt x="0" y="1484464"/>
                  </a:cubicBezTo>
                  <a:lnTo>
                    <a:pt x="0" y="125961"/>
                  </a:lnTo>
                  <a:close/>
                </a:path>
              </a:pathLst>
            </a:custGeom>
            <a:solidFill>
              <a:srgbClr val="909F3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803" tIns="78803" rIns="78803" bIns="78803" numCol="1" spcCol="1270" anchor="ctr" anchorCtr="0">
              <a:noAutofit/>
            </a:bodyPr>
            <a:lstStyle/>
            <a:p>
              <a:pPr marL="0" lvl="0" indent="0" algn="ctr" defTabSz="488950">
                <a:lnSpc>
                  <a:spcPct val="90000"/>
                </a:lnSpc>
                <a:spcBef>
                  <a:spcPct val="0"/>
                </a:spcBef>
                <a:spcAft>
                  <a:spcPct val="35000"/>
                </a:spcAft>
                <a:buNone/>
              </a:pPr>
              <a:r>
                <a:rPr lang="en-US" sz="1600" kern="1200" dirty="0"/>
                <a:t>1997</a:t>
              </a:r>
            </a:p>
            <a:p>
              <a:pPr marL="0" lvl="0" indent="0" algn="ctr" defTabSz="488950">
                <a:lnSpc>
                  <a:spcPct val="90000"/>
                </a:lnSpc>
                <a:spcBef>
                  <a:spcPct val="0"/>
                </a:spcBef>
                <a:spcAft>
                  <a:spcPct val="35000"/>
                </a:spcAft>
                <a:buNone/>
              </a:pPr>
              <a:r>
                <a:rPr lang="en-US" sz="1600" kern="1200" dirty="0"/>
                <a:t>OCR issues guidance on sexual harassment recognizing school system responsibility to respond</a:t>
              </a:r>
            </a:p>
          </p:txBody>
        </p:sp>
        <p:sp>
          <p:nvSpPr>
            <p:cNvPr id="19" name="Freeform: Shape 18">
              <a:extLst>
                <a:ext uri="{FF2B5EF4-FFF2-40B4-BE49-F238E27FC236}">
                  <a16:creationId xmlns:a16="http://schemas.microsoft.com/office/drawing/2014/main" id="{B52CB689-CF51-4F96-A064-7AF4B9606687}"/>
                </a:ext>
              </a:extLst>
            </p:cNvPr>
            <p:cNvSpPr/>
            <p:nvPr/>
          </p:nvSpPr>
          <p:spPr>
            <a:xfrm>
              <a:off x="8442682" y="3855091"/>
              <a:ext cx="267036" cy="312382"/>
            </a:xfrm>
            <a:custGeom>
              <a:avLst/>
              <a:gdLst>
                <a:gd name="connsiteX0" fmla="*/ 0 w 267036"/>
                <a:gd name="connsiteY0" fmla="*/ 62476 h 312382"/>
                <a:gd name="connsiteX1" fmla="*/ 133518 w 267036"/>
                <a:gd name="connsiteY1" fmla="*/ 62476 h 312382"/>
                <a:gd name="connsiteX2" fmla="*/ 133518 w 267036"/>
                <a:gd name="connsiteY2" fmla="*/ 0 h 312382"/>
                <a:gd name="connsiteX3" fmla="*/ 267036 w 267036"/>
                <a:gd name="connsiteY3" fmla="*/ 156191 h 312382"/>
                <a:gd name="connsiteX4" fmla="*/ 133518 w 267036"/>
                <a:gd name="connsiteY4" fmla="*/ 312382 h 312382"/>
                <a:gd name="connsiteX5" fmla="*/ 133518 w 267036"/>
                <a:gd name="connsiteY5" fmla="*/ 249906 h 312382"/>
                <a:gd name="connsiteX6" fmla="*/ 0 w 267036"/>
                <a:gd name="connsiteY6" fmla="*/ 249906 h 312382"/>
                <a:gd name="connsiteX7" fmla="*/ 0 w 267036"/>
                <a:gd name="connsiteY7" fmla="*/ 62476 h 3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36" h="312382">
                  <a:moveTo>
                    <a:pt x="0" y="62476"/>
                  </a:moveTo>
                  <a:lnTo>
                    <a:pt x="133518" y="62476"/>
                  </a:lnTo>
                  <a:lnTo>
                    <a:pt x="133518" y="0"/>
                  </a:lnTo>
                  <a:lnTo>
                    <a:pt x="267036" y="156191"/>
                  </a:lnTo>
                  <a:lnTo>
                    <a:pt x="133518" y="312382"/>
                  </a:lnTo>
                  <a:lnTo>
                    <a:pt x="133518" y="249906"/>
                  </a:lnTo>
                  <a:lnTo>
                    <a:pt x="0" y="249906"/>
                  </a:lnTo>
                  <a:lnTo>
                    <a:pt x="0" y="624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2476" rIns="80111" bIns="62476"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20" name="Freeform: Shape 19">
              <a:extLst>
                <a:ext uri="{FF2B5EF4-FFF2-40B4-BE49-F238E27FC236}">
                  <a16:creationId xmlns:a16="http://schemas.microsoft.com/office/drawing/2014/main" id="{EBD608E3-AB27-4046-BBAC-58D5F5D3BACD}"/>
                </a:ext>
              </a:extLst>
            </p:cNvPr>
            <p:cNvSpPr/>
            <p:nvPr/>
          </p:nvSpPr>
          <p:spPr>
            <a:xfrm>
              <a:off x="8820563" y="3206069"/>
              <a:ext cx="1259605" cy="1610425"/>
            </a:xfrm>
            <a:custGeom>
              <a:avLst/>
              <a:gdLst>
                <a:gd name="connsiteX0" fmla="*/ 0 w 1259605"/>
                <a:gd name="connsiteY0" fmla="*/ 125961 h 1610425"/>
                <a:gd name="connsiteX1" fmla="*/ 125961 w 1259605"/>
                <a:gd name="connsiteY1" fmla="*/ 0 h 1610425"/>
                <a:gd name="connsiteX2" fmla="*/ 1133645 w 1259605"/>
                <a:gd name="connsiteY2" fmla="*/ 0 h 1610425"/>
                <a:gd name="connsiteX3" fmla="*/ 1259606 w 1259605"/>
                <a:gd name="connsiteY3" fmla="*/ 125961 h 1610425"/>
                <a:gd name="connsiteX4" fmla="*/ 1259605 w 1259605"/>
                <a:gd name="connsiteY4" fmla="*/ 1484465 h 1610425"/>
                <a:gd name="connsiteX5" fmla="*/ 1133644 w 1259605"/>
                <a:gd name="connsiteY5" fmla="*/ 1610426 h 1610425"/>
                <a:gd name="connsiteX6" fmla="*/ 125961 w 1259605"/>
                <a:gd name="connsiteY6" fmla="*/ 1610425 h 1610425"/>
                <a:gd name="connsiteX7" fmla="*/ 0 w 1259605"/>
                <a:gd name="connsiteY7" fmla="*/ 1484464 h 1610425"/>
                <a:gd name="connsiteX8" fmla="*/ 0 w 1259605"/>
                <a:gd name="connsiteY8" fmla="*/ 125961 h 16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605" h="1610425">
                  <a:moveTo>
                    <a:pt x="0" y="125961"/>
                  </a:moveTo>
                  <a:cubicBezTo>
                    <a:pt x="0" y="56395"/>
                    <a:pt x="56395" y="0"/>
                    <a:pt x="125961" y="0"/>
                  </a:cubicBezTo>
                  <a:lnTo>
                    <a:pt x="1133645" y="0"/>
                  </a:lnTo>
                  <a:cubicBezTo>
                    <a:pt x="1203211" y="0"/>
                    <a:pt x="1259606" y="56395"/>
                    <a:pt x="1259606" y="125961"/>
                  </a:cubicBezTo>
                  <a:cubicBezTo>
                    <a:pt x="1259606" y="578796"/>
                    <a:pt x="1259605" y="1031630"/>
                    <a:pt x="1259605" y="1484465"/>
                  </a:cubicBezTo>
                  <a:cubicBezTo>
                    <a:pt x="1259605" y="1554031"/>
                    <a:pt x="1203210" y="1610426"/>
                    <a:pt x="1133644" y="1610426"/>
                  </a:cubicBezTo>
                  <a:lnTo>
                    <a:pt x="125961" y="1610425"/>
                  </a:lnTo>
                  <a:cubicBezTo>
                    <a:pt x="56395" y="1610425"/>
                    <a:pt x="0" y="1554030"/>
                    <a:pt x="0" y="1484464"/>
                  </a:cubicBezTo>
                  <a:lnTo>
                    <a:pt x="0" y="125961"/>
                  </a:lnTo>
                  <a:close/>
                </a:path>
              </a:pathLst>
            </a:custGeom>
            <a:solidFill>
              <a:srgbClr val="A3338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803" tIns="78803" rIns="78803" bIns="78803" numCol="1" spcCol="1270" anchor="ctr" anchorCtr="0">
              <a:noAutofit/>
            </a:bodyPr>
            <a:lstStyle/>
            <a:p>
              <a:pPr marL="0" lvl="0" indent="0" algn="ctr" defTabSz="488950">
                <a:lnSpc>
                  <a:spcPct val="90000"/>
                </a:lnSpc>
                <a:spcBef>
                  <a:spcPct val="0"/>
                </a:spcBef>
                <a:spcAft>
                  <a:spcPct val="35000"/>
                </a:spcAft>
                <a:buNone/>
              </a:pPr>
              <a:r>
                <a:rPr lang="en-US" sz="1600" kern="1200" dirty="0"/>
                <a:t>1998 </a:t>
              </a:r>
            </a:p>
            <a:p>
              <a:pPr marL="0" lvl="0" indent="0" algn="ctr" defTabSz="488950">
                <a:lnSpc>
                  <a:spcPct val="90000"/>
                </a:lnSpc>
                <a:spcBef>
                  <a:spcPct val="0"/>
                </a:spcBef>
                <a:spcAft>
                  <a:spcPct val="35000"/>
                </a:spcAft>
                <a:buNone/>
              </a:pPr>
              <a:r>
                <a:rPr lang="en-US" sz="1600" kern="1200" dirty="0"/>
                <a:t>SC sets standard for teacher-on-student harassment liability as deliberate indifference after “actual notice”</a:t>
              </a:r>
            </a:p>
          </p:txBody>
        </p:sp>
        <p:sp>
          <p:nvSpPr>
            <p:cNvPr id="21" name="Freeform: Shape 20">
              <a:extLst>
                <a:ext uri="{FF2B5EF4-FFF2-40B4-BE49-F238E27FC236}">
                  <a16:creationId xmlns:a16="http://schemas.microsoft.com/office/drawing/2014/main" id="{2CF322A1-A8C5-43DF-8561-5B20504F5805}"/>
                </a:ext>
              </a:extLst>
            </p:cNvPr>
            <p:cNvSpPr/>
            <p:nvPr/>
          </p:nvSpPr>
          <p:spPr>
            <a:xfrm>
              <a:off x="10206129" y="3855091"/>
              <a:ext cx="267036" cy="312382"/>
            </a:xfrm>
            <a:custGeom>
              <a:avLst/>
              <a:gdLst>
                <a:gd name="connsiteX0" fmla="*/ 0 w 267036"/>
                <a:gd name="connsiteY0" fmla="*/ 62476 h 312382"/>
                <a:gd name="connsiteX1" fmla="*/ 133518 w 267036"/>
                <a:gd name="connsiteY1" fmla="*/ 62476 h 312382"/>
                <a:gd name="connsiteX2" fmla="*/ 133518 w 267036"/>
                <a:gd name="connsiteY2" fmla="*/ 0 h 312382"/>
                <a:gd name="connsiteX3" fmla="*/ 267036 w 267036"/>
                <a:gd name="connsiteY3" fmla="*/ 156191 h 312382"/>
                <a:gd name="connsiteX4" fmla="*/ 133518 w 267036"/>
                <a:gd name="connsiteY4" fmla="*/ 312382 h 312382"/>
                <a:gd name="connsiteX5" fmla="*/ 133518 w 267036"/>
                <a:gd name="connsiteY5" fmla="*/ 249906 h 312382"/>
                <a:gd name="connsiteX6" fmla="*/ 0 w 267036"/>
                <a:gd name="connsiteY6" fmla="*/ 249906 h 312382"/>
                <a:gd name="connsiteX7" fmla="*/ 0 w 267036"/>
                <a:gd name="connsiteY7" fmla="*/ 62476 h 3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36" h="312382">
                  <a:moveTo>
                    <a:pt x="0" y="62476"/>
                  </a:moveTo>
                  <a:lnTo>
                    <a:pt x="133518" y="62476"/>
                  </a:lnTo>
                  <a:lnTo>
                    <a:pt x="133518" y="0"/>
                  </a:lnTo>
                  <a:lnTo>
                    <a:pt x="267036" y="156191"/>
                  </a:lnTo>
                  <a:lnTo>
                    <a:pt x="133518" y="312382"/>
                  </a:lnTo>
                  <a:lnTo>
                    <a:pt x="133518" y="249906"/>
                  </a:lnTo>
                  <a:lnTo>
                    <a:pt x="0" y="249906"/>
                  </a:lnTo>
                  <a:lnTo>
                    <a:pt x="0" y="624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2476" rIns="80111" bIns="62476"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22" name="Freeform: Shape 21">
              <a:extLst>
                <a:ext uri="{FF2B5EF4-FFF2-40B4-BE49-F238E27FC236}">
                  <a16:creationId xmlns:a16="http://schemas.microsoft.com/office/drawing/2014/main" id="{678C656F-2393-4615-9AC2-05890A575B83}"/>
                </a:ext>
              </a:extLst>
            </p:cNvPr>
            <p:cNvSpPr/>
            <p:nvPr/>
          </p:nvSpPr>
          <p:spPr>
            <a:xfrm>
              <a:off x="10584011" y="3206069"/>
              <a:ext cx="1259605" cy="1610425"/>
            </a:xfrm>
            <a:custGeom>
              <a:avLst/>
              <a:gdLst>
                <a:gd name="connsiteX0" fmla="*/ 0 w 1259605"/>
                <a:gd name="connsiteY0" fmla="*/ 125961 h 1610425"/>
                <a:gd name="connsiteX1" fmla="*/ 125961 w 1259605"/>
                <a:gd name="connsiteY1" fmla="*/ 0 h 1610425"/>
                <a:gd name="connsiteX2" fmla="*/ 1133645 w 1259605"/>
                <a:gd name="connsiteY2" fmla="*/ 0 h 1610425"/>
                <a:gd name="connsiteX3" fmla="*/ 1259606 w 1259605"/>
                <a:gd name="connsiteY3" fmla="*/ 125961 h 1610425"/>
                <a:gd name="connsiteX4" fmla="*/ 1259605 w 1259605"/>
                <a:gd name="connsiteY4" fmla="*/ 1484465 h 1610425"/>
                <a:gd name="connsiteX5" fmla="*/ 1133644 w 1259605"/>
                <a:gd name="connsiteY5" fmla="*/ 1610426 h 1610425"/>
                <a:gd name="connsiteX6" fmla="*/ 125961 w 1259605"/>
                <a:gd name="connsiteY6" fmla="*/ 1610425 h 1610425"/>
                <a:gd name="connsiteX7" fmla="*/ 0 w 1259605"/>
                <a:gd name="connsiteY7" fmla="*/ 1484464 h 1610425"/>
                <a:gd name="connsiteX8" fmla="*/ 0 w 1259605"/>
                <a:gd name="connsiteY8" fmla="*/ 125961 h 16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605" h="1610425">
                  <a:moveTo>
                    <a:pt x="0" y="125961"/>
                  </a:moveTo>
                  <a:cubicBezTo>
                    <a:pt x="0" y="56395"/>
                    <a:pt x="56395" y="0"/>
                    <a:pt x="125961" y="0"/>
                  </a:cubicBezTo>
                  <a:lnTo>
                    <a:pt x="1133645" y="0"/>
                  </a:lnTo>
                  <a:cubicBezTo>
                    <a:pt x="1203211" y="0"/>
                    <a:pt x="1259606" y="56395"/>
                    <a:pt x="1259606" y="125961"/>
                  </a:cubicBezTo>
                  <a:cubicBezTo>
                    <a:pt x="1259606" y="578796"/>
                    <a:pt x="1259605" y="1031630"/>
                    <a:pt x="1259605" y="1484465"/>
                  </a:cubicBezTo>
                  <a:cubicBezTo>
                    <a:pt x="1259605" y="1554031"/>
                    <a:pt x="1203210" y="1610426"/>
                    <a:pt x="1133644" y="1610426"/>
                  </a:cubicBezTo>
                  <a:lnTo>
                    <a:pt x="125961" y="1610425"/>
                  </a:lnTo>
                  <a:cubicBezTo>
                    <a:pt x="56395" y="1610425"/>
                    <a:pt x="0" y="1554030"/>
                    <a:pt x="0" y="1484464"/>
                  </a:cubicBezTo>
                  <a:lnTo>
                    <a:pt x="0" y="125961"/>
                  </a:lnTo>
                  <a:close/>
                </a:path>
              </a:pathLst>
            </a:custGeom>
            <a:solidFill>
              <a:srgbClr val="BD821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803" tIns="78803" rIns="78803" bIns="78803" numCol="1" spcCol="1270" anchor="ctr" anchorCtr="0">
              <a:noAutofit/>
            </a:bodyPr>
            <a:lstStyle/>
            <a:p>
              <a:pPr marL="0" lvl="0" indent="0" algn="ctr" defTabSz="488950">
                <a:lnSpc>
                  <a:spcPct val="90000"/>
                </a:lnSpc>
                <a:spcBef>
                  <a:spcPct val="0"/>
                </a:spcBef>
                <a:spcAft>
                  <a:spcPct val="35000"/>
                </a:spcAft>
                <a:buNone/>
              </a:pPr>
              <a:r>
                <a:rPr lang="en-US" sz="1600" kern="1200" dirty="0"/>
                <a:t>1999 </a:t>
              </a:r>
            </a:p>
            <a:p>
              <a:pPr marL="0" lvl="0" indent="0" algn="ctr" defTabSz="488950">
                <a:lnSpc>
                  <a:spcPct val="90000"/>
                </a:lnSpc>
                <a:spcBef>
                  <a:spcPct val="0"/>
                </a:spcBef>
                <a:spcAft>
                  <a:spcPct val="35000"/>
                </a:spcAft>
                <a:buNone/>
              </a:pPr>
              <a:r>
                <a:rPr lang="en-US" sz="1600" kern="1200" dirty="0"/>
                <a:t>SC adds to requirement narrow definition of “sexual harassment” </a:t>
              </a:r>
              <a:r>
                <a:rPr lang="en-US" sz="1600" i="1" kern="1200" dirty="0"/>
                <a:t>Monroe Co. Bd. Of Educ.</a:t>
              </a:r>
            </a:p>
          </p:txBody>
        </p:sp>
      </p:grpSp>
      <p:sp>
        <p:nvSpPr>
          <p:cNvPr id="6" name="Title 5">
            <a:extLst>
              <a:ext uri="{FF2B5EF4-FFF2-40B4-BE49-F238E27FC236}">
                <a16:creationId xmlns:a16="http://schemas.microsoft.com/office/drawing/2014/main" id="{EC243AF3-7A35-4AF2-991A-7A822743812B}"/>
              </a:ext>
            </a:extLst>
          </p:cNvPr>
          <p:cNvSpPr>
            <a:spLocks noGrp="1"/>
          </p:cNvSpPr>
          <p:nvPr>
            <p:ph type="title"/>
          </p:nvPr>
        </p:nvSpPr>
        <p:spPr>
          <a:xfrm>
            <a:off x="756575" y="236663"/>
            <a:ext cx="11074400" cy="1143000"/>
          </a:xfrm>
        </p:spPr>
        <p:txBody>
          <a:bodyPr/>
          <a:lstStyle/>
          <a:p>
            <a:r>
              <a:rPr lang="en-US" dirty="0"/>
              <a:t>Title IX Sexual Harassment Timeline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8D216-7E96-4152-BCEE-B8DD451DFA67}"/>
              </a:ext>
            </a:extLst>
          </p:cNvPr>
          <p:cNvSpPr>
            <a:spLocks noGrp="1"/>
          </p:cNvSpPr>
          <p:nvPr>
            <p:ph type="title"/>
          </p:nvPr>
        </p:nvSpPr>
        <p:spPr>
          <a:xfrm>
            <a:off x="609600" y="255514"/>
            <a:ext cx="10972800" cy="1143000"/>
          </a:xfrm>
        </p:spPr>
        <p:txBody>
          <a:bodyPr>
            <a:normAutofit fontScale="90000"/>
          </a:bodyPr>
          <a:lstStyle/>
          <a:p>
            <a:r>
              <a:rPr lang="en-US" dirty="0"/>
              <a:t>Final Title IX Regulations Apply to Employees</a:t>
            </a:r>
          </a:p>
        </p:txBody>
      </p:sp>
      <p:sp>
        <p:nvSpPr>
          <p:cNvPr id="3" name="Content Placeholder 2">
            <a:extLst>
              <a:ext uri="{FF2B5EF4-FFF2-40B4-BE49-F238E27FC236}">
                <a16:creationId xmlns:a16="http://schemas.microsoft.com/office/drawing/2014/main" id="{E5EEFA3E-0C36-4A8C-BE8A-76C3F39C2300}"/>
              </a:ext>
            </a:extLst>
          </p:cNvPr>
          <p:cNvSpPr>
            <a:spLocks noGrp="1"/>
          </p:cNvSpPr>
          <p:nvPr>
            <p:ph idx="1"/>
          </p:nvPr>
        </p:nvSpPr>
        <p:spPr/>
        <p:txBody>
          <a:bodyPr/>
          <a:lstStyle/>
          <a:p>
            <a:pPr algn="just"/>
            <a:r>
              <a:rPr lang="en-US" dirty="0"/>
              <a:t>Recipients that are subject to both Title VII and Title IX must comply with both </a:t>
            </a:r>
          </a:p>
          <a:p>
            <a:pPr lvl="1" algn="just"/>
            <a:r>
              <a:rPr lang="en-US" dirty="0"/>
              <a:t>“Deliberate indifference” standard applies - Because Title IX recipients are “in the business of education”</a:t>
            </a:r>
          </a:p>
        </p:txBody>
      </p:sp>
      <p:pic>
        <p:nvPicPr>
          <p:cNvPr id="4" name="Picture 3">
            <a:extLst>
              <a:ext uri="{FF2B5EF4-FFF2-40B4-BE49-F238E27FC236}">
                <a16:creationId xmlns:a16="http://schemas.microsoft.com/office/drawing/2014/main" id="{4CC962AF-0A89-4267-B4B6-5FCA745FA66B}"/>
              </a:ext>
            </a:extLst>
          </p:cNvPr>
          <p:cNvPicPr>
            <a:picLocks noChangeAspect="1"/>
          </p:cNvPicPr>
          <p:nvPr/>
        </p:nvPicPr>
        <p:blipFill>
          <a:blip r:embed="rId2"/>
          <a:stretch>
            <a:fillRect/>
          </a:stretch>
        </p:blipFill>
        <p:spPr>
          <a:xfrm>
            <a:off x="7430543" y="3514593"/>
            <a:ext cx="3421488" cy="3087893"/>
          </a:xfrm>
          <a:prstGeom prst="rect">
            <a:avLst/>
          </a:prstGeom>
        </p:spPr>
      </p:pic>
    </p:spTree>
    <p:extLst>
      <p:ext uri="{BB962C8B-B14F-4D97-AF65-F5344CB8AC3E}">
        <p14:creationId xmlns:p14="http://schemas.microsoft.com/office/powerpoint/2010/main" val="1538682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327564" y="1256146"/>
            <a:ext cx="7342909" cy="4154054"/>
          </a:xfrm>
          <a:prstGeom prst="ellipse">
            <a:avLst/>
          </a:prstGeom>
          <a:solidFill>
            <a:schemeClr val="bg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black"/>
                </a:solidFill>
                <a:latin typeface="Constantia"/>
              </a:rPr>
              <a:t>Sexual</a:t>
            </a:r>
          </a:p>
          <a:p>
            <a:pPr algn="ctr"/>
            <a:r>
              <a:rPr lang="en-US" sz="2200" b="1" dirty="0">
                <a:solidFill>
                  <a:prstClr val="black"/>
                </a:solidFill>
                <a:latin typeface="Constantia"/>
              </a:rPr>
              <a:t>Harassment</a:t>
            </a:r>
          </a:p>
          <a:p>
            <a:pPr algn="ctr"/>
            <a:r>
              <a:rPr lang="en-US" sz="2200" b="1" dirty="0">
                <a:solidFill>
                  <a:prstClr val="black"/>
                </a:solidFill>
                <a:latin typeface="Constantia"/>
              </a:rPr>
              <a:t>• Employee quid pro</a:t>
            </a:r>
          </a:p>
          <a:p>
            <a:pPr algn="ctr"/>
            <a:r>
              <a:rPr lang="en-US" sz="2200" b="1" dirty="0">
                <a:solidFill>
                  <a:prstClr val="black"/>
                </a:solidFill>
                <a:latin typeface="Constantia"/>
              </a:rPr>
              <a:t>quo</a:t>
            </a:r>
          </a:p>
          <a:p>
            <a:pPr algn="ctr"/>
            <a:r>
              <a:rPr lang="en-US" sz="2200" b="1" dirty="0">
                <a:solidFill>
                  <a:prstClr val="black"/>
                </a:solidFill>
                <a:latin typeface="Constantia"/>
              </a:rPr>
              <a:t>• Hostile environment</a:t>
            </a:r>
          </a:p>
          <a:p>
            <a:pPr algn="ctr"/>
            <a:r>
              <a:rPr lang="en-US" sz="2200" b="1" dirty="0">
                <a:solidFill>
                  <a:prstClr val="black"/>
                </a:solidFill>
                <a:latin typeface="Constantia"/>
              </a:rPr>
              <a:t>(newly defined)</a:t>
            </a:r>
          </a:p>
          <a:p>
            <a:pPr algn="ctr"/>
            <a:r>
              <a:rPr lang="en-US" sz="2200" b="1" dirty="0">
                <a:solidFill>
                  <a:prstClr val="black"/>
                </a:solidFill>
                <a:latin typeface="Constantia"/>
              </a:rPr>
              <a:t>• VAWA “big four”</a:t>
            </a:r>
          </a:p>
        </p:txBody>
      </p:sp>
    </p:spTree>
    <p:extLst>
      <p:ext uri="{BB962C8B-B14F-4D97-AF65-F5344CB8AC3E}">
        <p14:creationId xmlns:p14="http://schemas.microsoft.com/office/powerpoint/2010/main" val="23761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1AFC-2B83-4292-BB5A-ABD34F50395D}"/>
              </a:ext>
            </a:extLst>
          </p:cNvPr>
          <p:cNvSpPr>
            <a:spLocks noGrp="1"/>
          </p:cNvSpPr>
          <p:nvPr>
            <p:ph type="title"/>
          </p:nvPr>
        </p:nvSpPr>
        <p:spPr>
          <a:xfrm>
            <a:off x="609600" y="203756"/>
            <a:ext cx="10972800" cy="1143000"/>
          </a:xfrm>
        </p:spPr>
        <p:txBody>
          <a:bodyPr/>
          <a:lstStyle/>
          <a:p>
            <a:r>
              <a:rPr lang="en-US" dirty="0"/>
              <a:t>New Definitions of Sexual Harassment</a:t>
            </a:r>
          </a:p>
        </p:txBody>
      </p:sp>
      <p:sp>
        <p:nvSpPr>
          <p:cNvPr id="3" name="Content Placeholder 2">
            <a:extLst>
              <a:ext uri="{FF2B5EF4-FFF2-40B4-BE49-F238E27FC236}">
                <a16:creationId xmlns:a16="http://schemas.microsoft.com/office/drawing/2014/main" id="{253FD4E2-CB68-45CC-A687-94EEEDD2C2F0}"/>
              </a:ext>
            </a:extLst>
          </p:cNvPr>
          <p:cNvSpPr>
            <a:spLocks noGrp="1"/>
          </p:cNvSpPr>
          <p:nvPr>
            <p:ph idx="1"/>
          </p:nvPr>
        </p:nvSpPr>
        <p:spPr/>
        <p:txBody>
          <a:bodyPr>
            <a:normAutofit lnSpcReduction="10000"/>
          </a:bodyPr>
          <a:lstStyle/>
          <a:p>
            <a:r>
              <a:rPr lang="en-US" dirty="0"/>
              <a:t>Sexual harassment means conduct on the basis of sex that satisfies one or more of the following: </a:t>
            </a:r>
          </a:p>
          <a:p>
            <a:pPr lvl="1"/>
            <a:r>
              <a:rPr lang="en-US" dirty="0"/>
              <a:t>Quid pro quo – An employee of the recipient conditioning the provision of an aid, benefit, or service of the recipient on an individual’s participation in unwelcome sexual conduct </a:t>
            </a:r>
          </a:p>
          <a:p>
            <a:pPr lvl="1"/>
            <a:r>
              <a:rPr lang="en-US" dirty="0"/>
              <a:t>Hostile environment – Unwelcome conduct determined by a reasonable person to be so severe, pervasive, and objectively offensive that it effectively denies a person equal access to the recipient’s education program or activity; or</a:t>
            </a:r>
          </a:p>
          <a:p>
            <a:pPr lvl="1"/>
            <a:r>
              <a:rPr lang="en-US" dirty="0" err="1"/>
              <a:t>Clery</a:t>
            </a:r>
            <a:r>
              <a:rPr lang="en-US" dirty="0"/>
              <a:t> crimes – Sexual assault, dating violence, domestic violence, or stalking [</a:t>
            </a:r>
            <a:r>
              <a:rPr lang="en-US" dirty="0" err="1"/>
              <a:t>Clery</a:t>
            </a:r>
            <a:r>
              <a:rPr lang="en-US" dirty="0"/>
              <a:t> regulatory definition cites omitted]</a:t>
            </a:r>
          </a:p>
        </p:txBody>
      </p:sp>
    </p:spTree>
    <p:extLst>
      <p:ext uri="{BB962C8B-B14F-4D97-AF65-F5344CB8AC3E}">
        <p14:creationId xmlns:p14="http://schemas.microsoft.com/office/powerpoint/2010/main" val="2264596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C929E48-9EA4-422E-8154-3DB487900390}"/>
              </a:ext>
            </a:extLst>
          </p:cNvPr>
          <p:cNvGraphicFramePr/>
          <p:nvPr>
            <p:extLst>
              <p:ext uri="{D42A27DB-BD31-4B8C-83A1-F6EECF244321}">
                <p14:modId xmlns:p14="http://schemas.microsoft.com/office/powerpoint/2010/main" val="2658149075"/>
              </p:ext>
            </p:extLst>
          </p:nvPr>
        </p:nvGraphicFramePr>
        <p:xfrm>
          <a:off x="2187276"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7">
            <a:extLst>
              <a:ext uri="{FF2B5EF4-FFF2-40B4-BE49-F238E27FC236}">
                <a16:creationId xmlns:a16="http://schemas.microsoft.com/office/drawing/2014/main" id="{339E699D-6E12-4864-A603-9DDB7D8FE306}"/>
              </a:ext>
            </a:extLst>
          </p:cNvPr>
          <p:cNvSpPr>
            <a:spLocks noGrp="1"/>
          </p:cNvSpPr>
          <p:nvPr>
            <p:ph type="title"/>
          </p:nvPr>
        </p:nvSpPr>
        <p:spPr>
          <a:xfrm>
            <a:off x="558800" y="0"/>
            <a:ext cx="11074400" cy="1143000"/>
          </a:xfrm>
        </p:spPr>
        <p:txBody>
          <a:bodyPr/>
          <a:lstStyle/>
          <a:p>
            <a:r>
              <a:rPr lang="en-US" dirty="0"/>
              <a:t>Quid Pro Quo</a:t>
            </a:r>
          </a:p>
        </p:txBody>
      </p:sp>
    </p:spTree>
    <p:extLst>
      <p:ext uri="{BB962C8B-B14F-4D97-AF65-F5344CB8AC3E}">
        <p14:creationId xmlns:p14="http://schemas.microsoft.com/office/powerpoint/2010/main" val="349136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277A8-3983-41F8-9B1D-F1A53311A826}"/>
              </a:ext>
            </a:extLst>
          </p:cNvPr>
          <p:cNvPicPr>
            <a:picLocks noChangeAspect="1"/>
          </p:cNvPicPr>
          <p:nvPr/>
        </p:nvPicPr>
        <p:blipFill>
          <a:blip r:embed="rId2"/>
          <a:stretch>
            <a:fillRect/>
          </a:stretch>
        </p:blipFill>
        <p:spPr>
          <a:xfrm>
            <a:off x="1587260" y="5021425"/>
            <a:ext cx="9282023" cy="1836575"/>
          </a:xfrm>
          <a:prstGeom prst="rect">
            <a:avLst/>
          </a:prstGeom>
        </p:spPr>
      </p:pic>
      <p:sp>
        <p:nvSpPr>
          <p:cNvPr id="4" name="Title 3">
            <a:extLst>
              <a:ext uri="{FF2B5EF4-FFF2-40B4-BE49-F238E27FC236}">
                <a16:creationId xmlns:a16="http://schemas.microsoft.com/office/drawing/2014/main" id="{D4368ABC-0D77-4A11-8332-BC67C9E70444}"/>
              </a:ext>
            </a:extLst>
          </p:cNvPr>
          <p:cNvSpPr>
            <a:spLocks noGrp="1"/>
          </p:cNvSpPr>
          <p:nvPr>
            <p:ph type="title"/>
          </p:nvPr>
        </p:nvSpPr>
        <p:spPr>
          <a:xfrm>
            <a:off x="290423" y="497680"/>
            <a:ext cx="11165456" cy="1143000"/>
          </a:xfrm>
        </p:spPr>
        <p:txBody>
          <a:bodyPr>
            <a:normAutofit fontScale="90000"/>
          </a:bodyPr>
          <a:lstStyle/>
          <a:p>
            <a:pPr algn="ctr"/>
            <a:r>
              <a:rPr lang="en-US" dirty="0"/>
              <a:t>Hostile Environment: </a:t>
            </a:r>
            <a:br>
              <a:rPr lang="en-US" dirty="0"/>
            </a:br>
            <a:r>
              <a:rPr lang="en-US" dirty="0"/>
              <a:t>What Changed? </a:t>
            </a:r>
          </a:p>
        </p:txBody>
      </p:sp>
      <p:sp>
        <p:nvSpPr>
          <p:cNvPr id="5" name="Text Placeholder 4">
            <a:extLst>
              <a:ext uri="{FF2B5EF4-FFF2-40B4-BE49-F238E27FC236}">
                <a16:creationId xmlns:a16="http://schemas.microsoft.com/office/drawing/2014/main" id="{F8D7E371-DDA6-46B7-9F7E-C8422C837317}"/>
              </a:ext>
            </a:extLst>
          </p:cNvPr>
          <p:cNvSpPr>
            <a:spLocks noGrp="1"/>
          </p:cNvSpPr>
          <p:nvPr>
            <p:ph type="body" idx="1"/>
          </p:nvPr>
        </p:nvSpPr>
        <p:spPr/>
        <p:txBody>
          <a:bodyPr/>
          <a:lstStyle/>
          <a:p>
            <a:r>
              <a:rPr lang="en-US" dirty="0"/>
              <a:t>Old Definition (OCR Guidance )</a:t>
            </a:r>
          </a:p>
        </p:txBody>
      </p:sp>
      <p:sp>
        <p:nvSpPr>
          <p:cNvPr id="7" name="Text Placeholder 6">
            <a:extLst>
              <a:ext uri="{FF2B5EF4-FFF2-40B4-BE49-F238E27FC236}">
                <a16:creationId xmlns:a16="http://schemas.microsoft.com/office/drawing/2014/main" id="{BA197F8D-C92D-4426-95A6-B45423868A0D}"/>
              </a:ext>
            </a:extLst>
          </p:cNvPr>
          <p:cNvSpPr>
            <a:spLocks noGrp="1"/>
          </p:cNvSpPr>
          <p:nvPr>
            <p:ph type="body" sz="half" idx="3"/>
          </p:nvPr>
        </p:nvSpPr>
        <p:spPr/>
        <p:txBody>
          <a:bodyPr>
            <a:normAutofit/>
          </a:bodyPr>
          <a:lstStyle/>
          <a:p>
            <a:r>
              <a:rPr lang="en-US" dirty="0"/>
              <a:t>New Definition (Final Rule)</a:t>
            </a:r>
          </a:p>
        </p:txBody>
      </p:sp>
      <p:sp>
        <p:nvSpPr>
          <p:cNvPr id="6" name="Content Placeholder 5">
            <a:extLst>
              <a:ext uri="{FF2B5EF4-FFF2-40B4-BE49-F238E27FC236}">
                <a16:creationId xmlns:a16="http://schemas.microsoft.com/office/drawing/2014/main" id="{2C6451B2-011C-4FDB-BF3A-2A214E76C34E}"/>
              </a:ext>
            </a:extLst>
          </p:cNvPr>
          <p:cNvSpPr>
            <a:spLocks noGrp="1"/>
          </p:cNvSpPr>
          <p:nvPr>
            <p:ph sz="quarter" idx="2"/>
          </p:nvPr>
        </p:nvSpPr>
        <p:spPr/>
        <p:txBody>
          <a:bodyPr/>
          <a:lstStyle/>
          <a:p>
            <a:r>
              <a:rPr lang="en-US" dirty="0"/>
              <a:t> Unwelcome conduct </a:t>
            </a:r>
          </a:p>
          <a:p>
            <a:r>
              <a:rPr lang="en-US" dirty="0"/>
              <a:t>Determined by a reasonable person </a:t>
            </a:r>
          </a:p>
          <a:p>
            <a:r>
              <a:rPr lang="en-US" dirty="0"/>
              <a:t>To be severe, pervasive</a:t>
            </a:r>
            <a:r>
              <a:rPr lang="en-US" b="1" u="sng" dirty="0"/>
              <a:t>, or </a:t>
            </a:r>
            <a:r>
              <a:rPr lang="en-US" dirty="0"/>
              <a:t>persistent, and to </a:t>
            </a:r>
            <a:r>
              <a:rPr lang="en-US" b="1" u="sng" dirty="0"/>
              <a:t>interfere with or limit</a:t>
            </a:r>
            <a:r>
              <a:rPr lang="en-US" dirty="0"/>
              <a:t> a student’s ability to participate in or benefit from school services, activities, or opportunities</a:t>
            </a:r>
          </a:p>
          <a:p>
            <a:endParaRPr lang="en-US" dirty="0"/>
          </a:p>
        </p:txBody>
      </p:sp>
      <p:sp>
        <p:nvSpPr>
          <p:cNvPr id="8" name="Content Placeholder 7">
            <a:extLst>
              <a:ext uri="{FF2B5EF4-FFF2-40B4-BE49-F238E27FC236}">
                <a16:creationId xmlns:a16="http://schemas.microsoft.com/office/drawing/2014/main" id="{F28EC437-8AFE-48B4-84F8-D128CD478366}"/>
              </a:ext>
            </a:extLst>
          </p:cNvPr>
          <p:cNvSpPr>
            <a:spLocks noGrp="1"/>
          </p:cNvSpPr>
          <p:nvPr>
            <p:ph sz="quarter" idx="4"/>
          </p:nvPr>
        </p:nvSpPr>
        <p:spPr/>
        <p:txBody>
          <a:bodyPr/>
          <a:lstStyle/>
          <a:p>
            <a:r>
              <a:rPr lang="en-US" dirty="0"/>
              <a:t>Unwelcome conduct </a:t>
            </a:r>
          </a:p>
          <a:p>
            <a:r>
              <a:rPr lang="en-US" dirty="0"/>
              <a:t>Determined by a reasonable person</a:t>
            </a:r>
          </a:p>
          <a:p>
            <a:r>
              <a:rPr lang="en-US" dirty="0"/>
              <a:t>To be so severe, pervasive, </a:t>
            </a:r>
            <a:r>
              <a:rPr lang="en-US" b="1" u="sng" dirty="0"/>
              <a:t>and</a:t>
            </a:r>
            <a:r>
              <a:rPr lang="en-US" dirty="0"/>
              <a:t> objectively offensive that it </a:t>
            </a:r>
            <a:r>
              <a:rPr lang="en-US" b="1" u="sng" dirty="0"/>
              <a:t>effectively denies</a:t>
            </a:r>
            <a:r>
              <a:rPr lang="en-US" dirty="0"/>
              <a:t> a person’s equal access to the recipient’s education program or activity</a:t>
            </a:r>
          </a:p>
          <a:p>
            <a:endParaRPr lang="en-US" dirty="0"/>
          </a:p>
        </p:txBody>
      </p:sp>
    </p:spTree>
    <p:extLst>
      <p:ext uri="{BB962C8B-B14F-4D97-AF65-F5344CB8AC3E}">
        <p14:creationId xmlns:p14="http://schemas.microsoft.com/office/powerpoint/2010/main" val="564416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A0A06A-6897-4EF3-963C-C2633A660570}"/>
              </a:ext>
            </a:extLst>
          </p:cNvPr>
          <p:cNvSpPr>
            <a:spLocks noGrp="1"/>
          </p:cNvSpPr>
          <p:nvPr>
            <p:ph type="title"/>
          </p:nvPr>
        </p:nvSpPr>
        <p:spPr/>
        <p:txBody>
          <a:bodyPr>
            <a:normAutofit fontScale="90000"/>
          </a:bodyPr>
          <a:lstStyle/>
          <a:p>
            <a:r>
              <a:rPr lang="en-US" dirty="0"/>
              <a:t>Hostile Environment Sexual Harassment: </a:t>
            </a:r>
            <a:br>
              <a:rPr lang="en-US" dirty="0"/>
            </a:br>
            <a:r>
              <a:rPr lang="en-US" dirty="0"/>
              <a:t> What does this look like?  </a:t>
            </a:r>
          </a:p>
        </p:txBody>
      </p:sp>
      <p:sp>
        <p:nvSpPr>
          <p:cNvPr id="8" name="Content Placeholder 7">
            <a:extLst>
              <a:ext uri="{FF2B5EF4-FFF2-40B4-BE49-F238E27FC236}">
                <a16:creationId xmlns:a16="http://schemas.microsoft.com/office/drawing/2014/main" id="{ED7AD26F-1D2C-49CC-B08B-F257025D2670}"/>
              </a:ext>
            </a:extLst>
          </p:cNvPr>
          <p:cNvSpPr>
            <a:spLocks noGrp="1"/>
          </p:cNvSpPr>
          <p:nvPr>
            <p:ph idx="1"/>
          </p:nvPr>
        </p:nvSpPr>
        <p:spPr/>
        <p:txBody>
          <a:bodyPr/>
          <a:lstStyle/>
          <a:p>
            <a:r>
              <a:rPr lang="en-US" dirty="0"/>
              <a:t>Be aware of things that are </a:t>
            </a:r>
            <a:r>
              <a:rPr lang="en-US" b="1" u="sng" dirty="0"/>
              <a:t>not </a:t>
            </a:r>
            <a:r>
              <a:rPr lang="en-US" dirty="0"/>
              <a:t>elements: </a:t>
            </a:r>
          </a:p>
          <a:p>
            <a:pPr lvl="1"/>
            <a:r>
              <a:rPr lang="en-US" dirty="0"/>
              <a:t> “Happened more than once” </a:t>
            </a:r>
          </a:p>
          <a:p>
            <a:pPr lvl="1"/>
            <a:r>
              <a:rPr lang="en-US" dirty="0"/>
              <a:t> “Parties weren’t dating at the time” </a:t>
            </a:r>
          </a:p>
          <a:p>
            <a:pPr lvl="1"/>
            <a:r>
              <a:rPr lang="en-US" dirty="0"/>
              <a:t> “Must involve two people of compatible sexual orientations” </a:t>
            </a:r>
          </a:p>
          <a:p>
            <a:pPr lvl="1"/>
            <a:r>
              <a:rPr lang="en-US" dirty="0"/>
              <a:t> “Must occur on school property</a:t>
            </a:r>
          </a:p>
          <a:p>
            <a:pPr lvl="1"/>
            <a:r>
              <a:rPr lang="en-US" dirty="0"/>
              <a:t> “Must have bad intent”</a:t>
            </a:r>
          </a:p>
        </p:txBody>
      </p:sp>
    </p:spTree>
    <p:extLst>
      <p:ext uri="{BB962C8B-B14F-4D97-AF65-F5344CB8AC3E}">
        <p14:creationId xmlns:p14="http://schemas.microsoft.com/office/powerpoint/2010/main" val="2482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A756F-54AC-4E12-A8C7-1AAF872E23A6}"/>
              </a:ext>
            </a:extLst>
          </p:cNvPr>
          <p:cNvSpPr>
            <a:spLocks noGrp="1"/>
          </p:cNvSpPr>
          <p:nvPr>
            <p:ph type="title"/>
          </p:nvPr>
        </p:nvSpPr>
        <p:spPr>
          <a:xfrm>
            <a:off x="558800" y="0"/>
            <a:ext cx="11074400" cy="1143000"/>
          </a:xfrm>
        </p:spPr>
        <p:txBody>
          <a:bodyPr/>
          <a:lstStyle/>
          <a:p>
            <a:pPr algn="ctr"/>
            <a:r>
              <a:rPr lang="en-US" dirty="0"/>
              <a:t>VAWA “Big Four”</a:t>
            </a:r>
          </a:p>
        </p:txBody>
      </p:sp>
      <p:graphicFrame>
        <p:nvGraphicFramePr>
          <p:cNvPr id="5" name="Diagram 4">
            <a:extLst>
              <a:ext uri="{FF2B5EF4-FFF2-40B4-BE49-F238E27FC236}">
                <a16:creationId xmlns:a16="http://schemas.microsoft.com/office/drawing/2014/main" id="{FB6128D1-DC92-46B4-AA3F-00BCC07EEE92}"/>
              </a:ext>
            </a:extLst>
          </p:cNvPr>
          <p:cNvGraphicFramePr/>
          <p:nvPr>
            <p:extLst>
              <p:ext uri="{D42A27DB-BD31-4B8C-83A1-F6EECF244321}">
                <p14:modId xmlns:p14="http://schemas.microsoft.com/office/powerpoint/2010/main" val="482332617"/>
              </p:ext>
            </p:extLst>
          </p:nvPr>
        </p:nvGraphicFramePr>
        <p:xfrm>
          <a:off x="1723366" y="1289009"/>
          <a:ext cx="8745268" cy="5434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8404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99B1F9-8C54-44A5-88C9-8E355DABA8D6}"/>
              </a:ext>
            </a:extLst>
          </p:cNvPr>
          <p:cNvSpPr txBox="1"/>
          <p:nvPr/>
        </p:nvSpPr>
        <p:spPr>
          <a:xfrm>
            <a:off x="3832604" y="3800782"/>
            <a:ext cx="7157448" cy="2677656"/>
          </a:xfrm>
          <a:prstGeom prst="rect">
            <a:avLst/>
          </a:prstGeom>
          <a:noFill/>
        </p:spPr>
        <p:txBody>
          <a:bodyPr wrap="square">
            <a:spAutoFit/>
          </a:bodyPr>
          <a:lstStyle/>
          <a:p>
            <a:pPr algn="just"/>
            <a:r>
              <a:rPr lang="en-US" sz="2800" dirty="0"/>
              <a:t>“Educational program or activity” includes locations, events, or circumstances over which the recipient exercised substantial control over both the respondent and the context in which the sexual harassment occurs…</a:t>
            </a:r>
          </a:p>
        </p:txBody>
      </p:sp>
      <p:sp>
        <p:nvSpPr>
          <p:cNvPr id="5" name="Title 4">
            <a:extLst>
              <a:ext uri="{FF2B5EF4-FFF2-40B4-BE49-F238E27FC236}">
                <a16:creationId xmlns:a16="http://schemas.microsoft.com/office/drawing/2014/main" id="{3872567B-2264-4D49-9601-A7525153A7D5}"/>
              </a:ext>
            </a:extLst>
          </p:cNvPr>
          <p:cNvSpPr>
            <a:spLocks noGrp="1"/>
          </p:cNvSpPr>
          <p:nvPr>
            <p:ph type="title"/>
          </p:nvPr>
        </p:nvSpPr>
        <p:spPr/>
        <p:txBody>
          <a:bodyPr/>
          <a:lstStyle/>
          <a:p>
            <a:r>
              <a:rPr lang="en-US" dirty="0"/>
              <a:t>“In a program or activity”</a:t>
            </a:r>
          </a:p>
        </p:txBody>
      </p:sp>
    </p:spTree>
    <p:extLst>
      <p:ext uri="{BB962C8B-B14F-4D97-AF65-F5344CB8AC3E}">
        <p14:creationId xmlns:p14="http://schemas.microsoft.com/office/powerpoint/2010/main" val="377882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6964" y="1219200"/>
            <a:ext cx="8616236" cy="4800600"/>
          </a:xfrm>
          <a:prstGeom prst="rect">
            <a:avLst/>
          </a:prstGeom>
        </p:spPr>
      </p:pic>
    </p:spTree>
    <p:extLst>
      <p:ext uri="{BB962C8B-B14F-4D97-AF65-F5344CB8AC3E}">
        <p14:creationId xmlns:p14="http://schemas.microsoft.com/office/powerpoint/2010/main" val="2331816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609601"/>
            <a:ext cx="8534400" cy="2585323"/>
          </a:xfrm>
          <a:prstGeom prst="rect">
            <a:avLst/>
          </a:prstGeom>
        </p:spPr>
        <p:txBody>
          <a:bodyPr wrap="square">
            <a:spAutoFit/>
          </a:bodyPr>
          <a:lstStyle/>
          <a:p>
            <a:pPr algn="ctr"/>
            <a:r>
              <a:rPr lang="en-US" sz="3600" b="1" dirty="0">
                <a:solidFill>
                  <a:srgbClr val="FFFFFF"/>
                </a:solidFill>
                <a:latin typeface="SegoeUI-Bold"/>
              </a:rPr>
              <a:t>Agenda</a:t>
            </a:r>
          </a:p>
          <a:p>
            <a:endParaRPr lang="en-US" dirty="0">
              <a:solidFill>
                <a:srgbClr val="FFFFFF"/>
              </a:solidFill>
              <a:latin typeface="ArialMT"/>
            </a:endParaRPr>
          </a:p>
          <a:p>
            <a:pPr marL="285750" indent="-285750">
              <a:buFont typeface="Arial" panose="020B0604020202020204" pitchFamily="34" charset="0"/>
              <a:buChar char="•"/>
            </a:pPr>
            <a:r>
              <a:rPr lang="en-US" b="1" dirty="0">
                <a:solidFill>
                  <a:srgbClr val="FFFFFF"/>
                </a:solidFill>
                <a:latin typeface="SegoeUI-Bold"/>
              </a:rPr>
              <a:t>Overview and Background</a:t>
            </a:r>
          </a:p>
          <a:p>
            <a:pPr marL="285750" indent="-285750">
              <a:buFont typeface="Arial" panose="020B0604020202020204" pitchFamily="34" charset="0"/>
              <a:buChar char="•"/>
            </a:pPr>
            <a:r>
              <a:rPr lang="en-US" b="1" dirty="0">
                <a:solidFill>
                  <a:srgbClr val="FFFFFF"/>
                </a:solidFill>
                <a:latin typeface="SegoeUI-Bold"/>
              </a:rPr>
              <a:t>Key Terminology,</a:t>
            </a:r>
          </a:p>
          <a:p>
            <a:pPr marL="285750" indent="-285750">
              <a:buFont typeface="Arial" panose="020B0604020202020204" pitchFamily="34" charset="0"/>
              <a:buChar char="•"/>
            </a:pPr>
            <a:r>
              <a:rPr lang="en-US" b="1" dirty="0">
                <a:solidFill>
                  <a:srgbClr val="FFFFFF"/>
                </a:solidFill>
                <a:latin typeface="SegoeUI-Bold"/>
              </a:rPr>
              <a:t>Rules and Grievance Process</a:t>
            </a:r>
          </a:p>
          <a:p>
            <a:pPr marL="285750" indent="-285750">
              <a:buFont typeface="Arial" panose="020B0604020202020204" pitchFamily="34" charset="0"/>
              <a:buChar char="•"/>
            </a:pPr>
            <a:r>
              <a:rPr lang="en-US" b="1" dirty="0">
                <a:solidFill>
                  <a:srgbClr val="FFFFFF"/>
                </a:solidFill>
                <a:latin typeface="SegoeUI-Bold"/>
              </a:rPr>
              <a:t>District and Employee Obligations </a:t>
            </a:r>
          </a:p>
          <a:p>
            <a:pPr marL="285750" indent="-285750">
              <a:buFont typeface="Arial" panose="020B0604020202020204" pitchFamily="34" charset="0"/>
              <a:buChar char="•"/>
            </a:pPr>
            <a:r>
              <a:rPr lang="en-US" b="1" dirty="0">
                <a:solidFill>
                  <a:srgbClr val="FFFFFF"/>
                </a:solidFill>
                <a:latin typeface="SegoeUI-Bold"/>
              </a:rPr>
              <a:t>Investigations </a:t>
            </a:r>
          </a:p>
          <a:p>
            <a:pPr marL="285750" indent="-285750">
              <a:buFont typeface="Arial" panose="020B0604020202020204" pitchFamily="34" charset="0"/>
              <a:buChar char="•"/>
            </a:pPr>
            <a:r>
              <a:rPr lang="en-US" b="1" dirty="0">
                <a:solidFill>
                  <a:srgbClr val="FFFFFF"/>
                </a:solidFill>
                <a:latin typeface="SegoeUI-Bold"/>
              </a:rPr>
              <a:t>Takeaways</a:t>
            </a:r>
            <a:endParaRPr lang="en-US" dirty="0">
              <a:solidFill>
                <a:prstClr val="black"/>
              </a:solidFill>
              <a:latin typeface="Constantia"/>
            </a:endParaRPr>
          </a:p>
        </p:txBody>
      </p:sp>
      <p:sp>
        <p:nvSpPr>
          <p:cNvPr id="5" name="TextBox 4">
            <a:extLst>
              <a:ext uri="{FF2B5EF4-FFF2-40B4-BE49-F238E27FC236}">
                <a16:creationId xmlns:a16="http://schemas.microsoft.com/office/drawing/2014/main" id="{33EB8825-F198-4046-BF8F-88A411948D6A}"/>
              </a:ext>
            </a:extLst>
          </p:cNvPr>
          <p:cNvSpPr txBox="1"/>
          <p:nvPr/>
        </p:nvSpPr>
        <p:spPr>
          <a:xfrm>
            <a:off x="681487" y="843677"/>
            <a:ext cx="7237561"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SegoeUI-Bold"/>
                <a:ea typeface="+mn-ea"/>
                <a:cs typeface="+mn-cs"/>
              </a:rPr>
              <a:t>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SegoeUI-Bold"/>
                <a:ea typeface="+mn-ea"/>
                <a:cs typeface="+mn-cs"/>
              </a:rPr>
              <a:t>Overview and Background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SegoeUI-Bold"/>
                <a:ea typeface="+mn-ea"/>
                <a:cs typeface="+mn-cs"/>
              </a:rPr>
              <a:t>Key Terminology,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SegoeUI-Bold"/>
                <a:ea typeface="+mn-ea"/>
                <a:cs typeface="+mn-cs"/>
              </a:rPr>
              <a:t>Rules and Grievance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SegoeUI-Bold"/>
                <a:ea typeface="+mn-ea"/>
                <a:cs typeface="+mn-cs"/>
              </a:rPr>
              <a:t>District and Employee Obligations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SegoeUI-Bold"/>
                <a:ea typeface="+mn-ea"/>
                <a:cs typeface="+mn-cs"/>
              </a:rPr>
              <a:t>Investigations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SegoeUI-Bold"/>
              </a:rPr>
              <a:t>Takeaways</a:t>
            </a:r>
            <a:endParaRPr lang="en-US" dirty="0"/>
          </a:p>
        </p:txBody>
      </p:sp>
      <p:pic>
        <p:nvPicPr>
          <p:cNvPr id="7" name="Picture 6">
            <a:extLst>
              <a:ext uri="{FF2B5EF4-FFF2-40B4-BE49-F238E27FC236}">
                <a16:creationId xmlns:a16="http://schemas.microsoft.com/office/drawing/2014/main" id="{06ECAC0F-F08C-4FFC-B794-0F03E2ED6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785668"/>
            <a:ext cx="5600290" cy="4462731"/>
          </a:xfrm>
          <a:prstGeom prst="rect">
            <a:avLst/>
          </a:prstGeom>
        </p:spPr>
      </p:pic>
    </p:spTree>
    <p:extLst>
      <p:ext uri="{BB962C8B-B14F-4D97-AF65-F5344CB8AC3E}">
        <p14:creationId xmlns:p14="http://schemas.microsoft.com/office/powerpoint/2010/main" val="1179388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B099-4EED-47CD-A4F9-01E94DD86A88}"/>
              </a:ext>
            </a:extLst>
          </p:cNvPr>
          <p:cNvSpPr>
            <a:spLocks noGrp="1"/>
          </p:cNvSpPr>
          <p:nvPr>
            <p:ph type="title"/>
          </p:nvPr>
        </p:nvSpPr>
        <p:spPr>
          <a:xfrm>
            <a:off x="609600" y="393537"/>
            <a:ext cx="10972800" cy="1143000"/>
          </a:xfrm>
        </p:spPr>
        <p:txBody>
          <a:bodyPr>
            <a:normAutofit fontScale="90000"/>
          </a:bodyPr>
          <a:lstStyle/>
          <a:p>
            <a:r>
              <a:rPr lang="en-US" dirty="0"/>
              <a:t>Why is the Definition and Location (US) of Sexual Harassment Important</a:t>
            </a:r>
          </a:p>
        </p:txBody>
      </p:sp>
      <p:sp>
        <p:nvSpPr>
          <p:cNvPr id="3" name="Content Placeholder 2">
            <a:extLst>
              <a:ext uri="{FF2B5EF4-FFF2-40B4-BE49-F238E27FC236}">
                <a16:creationId xmlns:a16="http://schemas.microsoft.com/office/drawing/2014/main" id="{AFACCA25-FE88-4B45-81AF-3CEC973A82DA}"/>
              </a:ext>
            </a:extLst>
          </p:cNvPr>
          <p:cNvSpPr>
            <a:spLocks noGrp="1"/>
          </p:cNvSpPr>
          <p:nvPr>
            <p:ph idx="1"/>
          </p:nvPr>
        </p:nvSpPr>
        <p:spPr/>
        <p:txBody>
          <a:bodyPr/>
          <a:lstStyle/>
          <a:p>
            <a:r>
              <a:rPr lang="en-US" dirty="0"/>
              <a:t>From 34 C.F.R. § 106.44: </a:t>
            </a:r>
          </a:p>
          <a:p>
            <a:pPr lvl="1" algn="just"/>
            <a:r>
              <a:rPr lang="en-US" dirty="0"/>
              <a:t>“If the conduct alleged in the formal complaint would not constitute sexual harassment… even if proved, did not occur in the recipient’s education program or activity, or did not occur against a person in the United States, then the recipient </a:t>
            </a:r>
            <a:r>
              <a:rPr lang="en-US" b="1" u="sng" dirty="0"/>
              <a:t>must dismiss </a:t>
            </a:r>
            <a:r>
              <a:rPr lang="en-US" dirty="0"/>
              <a:t>the formal complaint with regard to that conduct for purposes of sexual harassment under Title IX or this part; such a dismissal does not preclude action under another provision of the recipient’s code of conduct.”</a:t>
            </a:r>
          </a:p>
        </p:txBody>
      </p:sp>
    </p:spTree>
    <p:extLst>
      <p:ext uri="{BB962C8B-B14F-4D97-AF65-F5344CB8AC3E}">
        <p14:creationId xmlns:p14="http://schemas.microsoft.com/office/powerpoint/2010/main" val="398520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9F8E3A-077D-4D7B-9814-F36B401B78AE}"/>
              </a:ext>
            </a:extLst>
          </p:cNvPr>
          <p:cNvSpPr>
            <a:spLocks noGrp="1"/>
          </p:cNvSpPr>
          <p:nvPr>
            <p:ph type="title"/>
          </p:nvPr>
        </p:nvSpPr>
        <p:spPr/>
        <p:txBody>
          <a:bodyPr>
            <a:normAutofit fontScale="90000"/>
          </a:bodyPr>
          <a:lstStyle/>
          <a:p>
            <a:r>
              <a:rPr lang="en-US" dirty="0"/>
              <a:t>When and how must a school respond to sexual harassment? </a:t>
            </a:r>
          </a:p>
        </p:txBody>
      </p:sp>
      <p:sp>
        <p:nvSpPr>
          <p:cNvPr id="4" name="Content Placeholder 3">
            <a:extLst>
              <a:ext uri="{FF2B5EF4-FFF2-40B4-BE49-F238E27FC236}">
                <a16:creationId xmlns:a16="http://schemas.microsoft.com/office/drawing/2014/main" id="{8A5DD3CE-17E8-4B28-95CB-A378CB267DDA}"/>
              </a:ext>
            </a:extLst>
          </p:cNvPr>
          <p:cNvSpPr>
            <a:spLocks noGrp="1"/>
          </p:cNvSpPr>
          <p:nvPr>
            <p:ph idx="1"/>
          </p:nvPr>
        </p:nvSpPr>
        <p:spPr/>
        <p:txBody>
          <a:bodyPr/>
          <a:lstStyle/>
          <a:p>
            <a:pPr algn="just"/>
            <a:r>
              <a:rPr lang="en-US" dirty="0"/>
              <a:t>A recipient with </a:t>
            </a:r>
            <a:r>
              <a:rPr lang="en-US" b="1" u="sng" dirty="0"/>
              <a:t>actual knowledge </a:t>
            </a:r>
            <a:r>
              <a:rPr lang="en-US" dirty="0"/>
              <a:t>of sexual harassment in an educational program or activity of the recipient against a person in the United States, must respond promptly in a manner that is not </a:t>
            </a:r>
            <a:r>
              <a:rPr lang="en-US" b="1" u="sng" dirty="0"/>
              <a:t>deliberately indifferent.</a:t>
            </a:r>
            <a:r>
              <a:rPr lang="en-US" dirty="0"/>
              <a:t> A recipient is only deliberately indifferent if its response to sexual harassment is unreasonable in light of known circumstances.</a:t>
            </a:r>
          </a:p>
        </p:txBody>
      </p:sp>
    </p:spTree>
    <p:extLst>
      <p:ext uri="{BB962C8B-B14F-4D97-AF65-F5344CB8AC3E}">
        <p14:creationId xmlns:p14="http://schemas.microsoft.com/office/powerpoint/2010/main" val="1640863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1" y="1143000"/>
            <a:ext cx="8366969" cy="4724400"/>
          </a:xfrm>
          <a:prstGeom prst="rect">
            <a:avLst/>
          </a:prstGeom>
        </p:spPr>
      </p:pic>
    </p:spTree>
    <p:extLst>
      <p:ext uri="{BB962C8B-B14F-4D97-AF65-F5344CB8AC3E}">
        <p14:creationId xmlns:p14="http://schemas.microsoft.com/office/powerpoint/2010/main" val="3265406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4F39-5B97-40BA-A2C9-E4A57E00863E}"/>
              </a:ext>
            </a:extLst>
          </p:cNvPr>
          <p:cNvSpPr>
            <a:spLocks noGrp="1"/>
          </p:cNvSpPr>
          <p:nvPr>
            <p:ph type="title"/>
          </p:nvPr>
        </p:nvSpPr>
        <p:spPr/>
        <p:txBody>
          <a:bodyPr/>
          <a:lstStyle/>
          <a:p>
            <a:r>
              <a:rPr lang="en-US" dirty="0"/>
              <a:t>Break it Down… </a:t>
            </a:r>
          </a:p>
        </p:txBody>
      </p:sp>
      <p:sp>
        <p:nvSpPr>
          <p:cNvPr id="3" name="Content Placeholder 2">
            <a:extLst>
              <a:ext uri="{FF2B5EF4-FFF2-40B4-BE49-F238E27FC236}">
                <a16:creationId xmlns:a16="http://schemas.microsoft.com/office/drawing/2014/main" id="{04F65EFC-9FC2-47AF-B4A4-CE7931247A23}"/>
              </a:ext>
            </a:extLst>
          </p:cNvPr>
          <p:cNvSpPr>
            <a:spLocks noGrp="1"/>
          </p:cNvSpPr>
          <p:nvPr>
            <p:ph idx="1"/>
          </p:nvPr>
        </p:nvSpPr>
        <p:spPr/>
        <p:txBody>
          <a:bodyPr/>
          <a:lstStyle/>
          <a:p>
            <a:r>
              <a:rPr lang="en-US" dirty="0"/>
              <a:t>Actual knowledge = </a:t>
            </a:r>
          </a:p>
          <a:p>
            <a:pPr lvl="1"/>
            <a:r>
              <a:rPr lang="en-US" dirty="0"/>
              <a:t>notice of sexual harassment or allegations of sexual harassment to a recipient’s: </a:t>
            </a:r>
          </a:p>
          <a:p>
            <a:pPr lvl="2"/>
            <a:r>
              <a:rPr lang="en-US" dirty="0"/>
              <a:t>Title IX Coordinator, or </a:t>
            </a:r>
          </a:p>
          <a:p>
            <a:pPr lvl="2"/>
            <a:r>
              <a:rPr lang="en-US" dirty="0"/>
              <a:t>Any official of the recipient who has authority to institute corrective measures on behalf of the recipient, or </a:t>
            </a:r>
          </a:p>
          <a:p>
            <a:pPr lvl="2"/>
            <a:r>
              <a:rPr lang="en-US" dirty="0"/>
              <a:t>To </a:t>
            </a:r>
            <a:r>
              <a:rPr lang="en-US" b="1" u="sng" dirty="0"/>
              <a:t>any employee </a:t>
            </a:r>
            <a:r>
              <a:rPr lang="en-US" dirty="0"/>
              <a:t>of an elementary or secondary school 34 C.F.R. § 106.30(a)</a:t>
            </a:r>
          </a:p>
        </p:txBody>
      </p:sp>
    </p:spTree>
    <p:extLst>
      <p:ext uri="{BB962C8B-B14F-4D97-AF65-F5344CB8AC3E}">
        <p14:creationId xmlns:p14="http://schemas.microsoft.com/office/powerpoint/2010/main" val="3081637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1" r="-601"/>
          <a:stretch/>
        </p:blipFill>
        <p:spPr>
          <a:xfrm>
            <a:off x="1952356" y="914400"/>
            <a:ext cx="7877444" cy="5638800"/>
          </a:xfrm>
          <a:prstGeom prst="rect">
            <a:avLst/>
          </a:prstGeom>
        </p:spPr>
      </p:pic>
      <p:sp>
        <p:nvSpPr>
          <p:cNvPr id="3" name="Title 2">
            <a:extLst>
              <a:ext uri="{FF2B5EF4-FFF2-40B4-BE49-F238E27FC236}">
                <a16:creationId xmlns:a16="http://schemas.microsoft.com/office/drawing/2014/main" id="{261EB2FB-9ED0-4512-AB42-5B4FB4AC9624}"/>
              </a:ext>
            </a:extLst>
          </p:cNvPr>
          <p:cNvSpPr>
            <a:spLocks noGrp="1"/>
          </p:cNvSpPr>
          <p:nvPr>
            <p:ph type="title"/>
          </p:nvPr>
        </p:nvSpPr>
        <p:spPr>
          <a:xfrm>
            <a:off x="353878" y="-106795"/>
            <a:ext cx="11074400" cy="1143000"/>
          </a:xfrm>
        </p:spPr>
        <p:txBody>
          <a:bodyPr/>
          <a:lstStyle/>
          <a:p>
            <a:r>
              <a:rPr lang="en-US" dirty="0"/>
              <a:t>Break it Down…</a:t>
            </a:r>
          </a:p>
        </p:txBody>
      </p:sp>
    </p:spTree>
    <p:extLst>
      <p:ext uri="{BB962C8B-B14F-4D97-AF65-F5344CB8AC3E}">
        <p14:creationId xmlns:p14="http://schemas.microsoft.com/office/powerpoint/2010/main" val="628077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066800"/>
            <a:ext cx="9144000" cy="3491434"/>
          </a:xfrm>
          <a:prstGeom prst="rect">
            <a:avLst/>
          </a:prstGeom>
        </p:spPr>
      </p:pic>
      <p:sp>
        <p:nvSpPr>
          <p:cNvPr id="3" name="TextBox 2"/>
          <p:cNvSpPr txBox="1"/>
          <p:nvPr/>
        </p:nvSpPr>
        <p:spPr>
          <a:xfrm>
            <a:off x="1524000" y="4953000"/>
            <a:ext cx="3352800" cy="923330"/>
          </a:xfrm>
          <a:prstGeom prst="rect">
            <a:avLst/>
          </a:prstGeom>
          <a:noFill/>
        </p:spPr>
        <p:txBody>
          <a:bodyPr wrap="square" rtlCol="0">
            <a:spAutoFit/>
          </a:bodyPr>
          <a:lstStyle/>
          <a:p>
            <a:endParaRPr lang="en-US" b="1" dirty="0">
              <a:solidFill>
                <a:prstClr val="black"/>
              </a:solidFill>
              <a:latin typeface="Constantia"/>
            </a:endParaRPr>
          </a:p>
          <a:p>
            <a:endParaRPr lang="en-US" b="1" dirty="0">
              <a:solidFill>
                <a:prstClr val="black"/>
              </a:solidFill>
              <a:latin typeface="Constantia"/>
            </a:endParaRPr>
          </a:p>
          <a:p>
            <a:endParaRPr lang="en-US" b="1" dirty="0">
              <a:solidFill>
                <a:prstClr val="black"/>
              </a:solidFill>
              <a:latin typeface="Constantia"/>
            </a:endParaRPr>
          </a:p>
        </p:txBody>
      </p:sp>
      <p:sp>
        <p:nvSpPr>
          <p:cNvPr id="4" name="TextBox 3"/>
          <p:cNvSpPr txBox="1"/>
          <p:nvPr/>
        </p:nvSpPr>
        <p:spPr>
          <a:xfrm>
            <a:off x="2346386" y="4692769"/>
            <a:ext cx="7421592" cy="1747127"/>
          </a:xfrm>
          <a:custGeom>
            <a:avLst/>
            <a:gdLst>
              <a:gd name="connsiteX0" fmla="*/ 0 w 8845677"/>
              <a:gd name="connsiteY0" fmla="*/ 0 h 2057400"/>
              <a:gd name="connsiteX1" fmla="*/ 8845677 w 8845677"/>
              <a:gd name="connsiteY1" fmla="*/ 0 h 2057400"/>
              <a:gd name="connsiteX2" fmla="*/ 8845677 w 8845677"/>
              <a:gd name="connsiteY2" fmla="*/ 2057400 h 2057400"/>
              <a:gd name="connsiteX3" fmla="*/ 0 w 8845677"/>
              <a:gd name="connsiteY3" fmla="*/ 2057400 h 2057400"/>
              <a:gd name="connsiteX4" fmla="*/ 0 w 8845677"/>
              <a:gd name="connsiteY4" fmla="*/ 0 h 2057400"/>
              <a:gd name="connsiteX0" fmla="*/ 0 w 8845677"/>
              <a:gd name="connsiteY0" fmla="*/ 0 h 2057400"/>
              <a:gd name="connsiteX1" fmla="*/ 8845677 w 8845677"/>
              <a:gd name="connsiteY1" fmla="*/ 0 h 2057400"/>
              <a:gd name="connsiteX2" fmla="*/ 8813085 w 8845677"/>
              <a:gd name="connsiteY2" fmla="*/ 1127759 h 2057400"/>
              <a:gd name="connsiteX3" fmla="*/ 8845677 w 8845677"/>
              <a:gd name="connsiteY3" fmla="*/ 2057400 h 2057400"/>
              <a:gd name="connsiteX4" fmla="*/ 0 w 8845677"/>
              <a:gd name="connsiteY4" fmla="*/ 2057400 h 2057400"/>
              <a:gd name="connsiteX5" fmla="*/ 0 w 8845677"/>
              <a:gd name="connsiteY5"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5677" h="2057400">
                <a:moveTo>
                  <a:pt x="0" y="0"/>
                </a:moveTo>
                <a:lnTo>
                  <a:pt x="8845677" y="0"/>
                </a:lnTo>
                <a:cubicBezTo>
                  <a:pt x="8843522" y="293188"/>
                  <a:pt x="8815240" y="834571"/>
                  <a:pt x="8813085" y="1127759"/>
                </a:cubicBezTo>
                <a:lnTo>
                  <a:pt x="8845677" y="2057400"/>
                </a:lnTo>
                <a:lnTo>
                  <a:pt x="0" y="2057400"/>
                </a:lnTo>
                <a:lnTo>
                  <a:pt x="0" y="0"/>
                </a:lnTo>
                <a:close/>
              </a:path>
            </a:pathLst>
          </a:custGeom>
          <a:noFill/>
        </p:spPr>
        <p:txBody>
          <a:bodyPr wrap="square" rtlCol="0">
            <a:spAutoFit/>
          </a:bodyPr>
          <a:lstStyle/>
          <a:p>
            <a:pPr algn="just"/>
            <a:r>
              <a:rPr lang="en-US" b="1" dirty="0">
                <a:solidFill>
                  <a:prstClr val="black"/>
                </a:solidFill>
                <a:latin typeface="Constantia"/>
              </a:rPr>
              <a:t>Deliberate Indifference: </a:t>
            </a:r>
            <a:r>
              <a:rPr lang="en-US" dirty="0">
                <a:solidFill>
                  <a:prstClr val="black"/>
                </a:solidFill>
                <a:latin typeface="Constantia"/>
              </a:rPr>
              <a:t>“[T</a:t>
            </a:r>
            <a:r>
              <a:rPr lang="en-US" b="1" dirty="0">
                <a:solidFill>
                  <a:prstClr val="black"/>
                </a:solidFill>
                <a:latin typeface="Constantia"/>
              </a:rPr>
              <a:t>]</a:t>
            </a:r>
            <a:r>
              <a:rPr lang="en-US" dirty="0">
                <a:solidFill>
                  <a:prstClr val="black"/>
                </a:solidFill>
                <a:latin typeface="Constantia"/>
              </a:rPr>
              <a:t>he response must amount to deliberate indifference to discrimination. The administrative enforcement scheme presupposes that an official who is advised of a Title IX violation refuses to take action to bring the recipient into compliance. The premise, in other words, is an official decision by the recipient not to remedy the violation.”</a:t>
            </a:r>
          </a:p>
        </p:txBody>
      </p:sp>
      <p:sp>
        <p:nvSpPr>
          <p:cNvPr id="5" name="Title 4">
            <a:extLst>
              <a:ext uri="{FF2B5EF4-FFF2-40B4-BE49-F238E27FC236}">
                <a16:creationId xmlns:a16="http://schemas.microsoft.com/office/drawing/2014/main" id="{DF732014-6A45-4EBB-ACF1-6078E0A54D90}"/>
              </a:ext>
            </a:extLst>
          </p:cNvPr>
          <p:cNvSpPr>
            <a:spLocks noGrp="1"/>
          </p:cNvSpPr>
          <p:nvPr>
            <p:ph type="title"/>
          </p:nvPr>
        </p:nvSpPr>
        <p:spPr>
          <a:xfrm>
            <a:off x="393940" y="-76200"/>
            <a:ext cx="10972800" cy="1143000"/>
          </a:xfrm>
        </p:spPr>
        <p:txBody>
          <a:bodyPr/>
          <a:lstStyle/>
          <a:p>
            <a:r>
              <a:rPr lang="en-US" dirty="0"/>
              <a:t>Break it Down…</a:t>
            </a:r>
          </a:p>
        </p:txBody>
      </p:sp>
    </p:spTree>
    <p:extLst>
      <p:ext uri="{BB962C8B-B14F-4D97-AF65-F5344CB8AC3E}">
        <p14:creationId xmlns:p14="http://schemas.microsoft.com/office/powerpoint/2010/main" val="1305714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1757" y="1386600"/>
            <a:ext cx="7268487" cy="4938001"/>
          </a:xfrm>
          <a:prstGeom prst="rect">
            <a:avLst/>
          </a:prstGeom>
        </p:spPr>
      </p:pic>
    </p:spTree>
    <p:extLst>
      <p:ext uri="{BB962C8B-B14F-4D97-AF65-F5344CB8AC3E}">
        <p14:creationId xmlns:p14="http://schemas.microsoft.com/office/powerpoint/2010/main" val="168566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55940" y="838200"/>
            <a:ext cx="9644332" cy="5859795"/>
          </a:xfrm>
          <a:prstGeom prst="rect">
            <a:avLst/>
          </a:prstGeom>
        </p:spPr>
      </p:pic>
    </p:spTree>
    <p:extLst>
      <p:ext uri="{BB962C8B-B14F-4D97-AF65-F5344CB8AC3E}">
        <p14:creationId xmlns:p14="http://schemas.microsoft.com/office/powerpoint/2010/main" val="2646959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914400"/>
            <a:ext cx="7924800" cy="5105400"/>
          </a:xfrm>
          <a:prstGeom prst="rect">
            <a:avLst/>
          </a:prstGeom>
          <a:blipFill>
            <a:blip r:embed="rId3"/>
            <a:tile tx="0" ty="0" sx="100000" sy="100000" flip="none" algn="tl"/>
          </a:blipFill>
        </p:spPr>
      </p:pic>
    </p:spTree>
    <p:extLst>
      <p:ext uri="{BB962C8B-B14F-4D97-AF65-F5344CB8AC3E}">
        <p14:creationId xmlns:p14="http://schemas.microsoft.com/office/powerpoint/2010/main" val="484062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9717" y="1759787"/>
            <a:ext cx="5583725" cy="3785652"/>
          </a:xfrm>
          <a:prstGeom prst="rect">
            <a:avLst/>
          </a:prstGeom>
          <a:noFill/>
        </p:spPr>
        <p:txBody>
          <a:bodyPr wrap="square" rtlCol="0">
            <a:spAutoFit/>
          </a:bodyPr>
          <a:lstStyle/>
          <a:p>
            <a:pPr algn="just"/>
            <a:r>
              <a:rPr lang="en-US" sz="2000" b="1" dirty="0">
                <a:solidFill>
                  <a:prstClr val="black"/>
                </a:solidFill>
                <a:latin typeface="Constantia"/>
              </a:rPr>
              <a:t>Title IX Coordinator must promptly, even if no formal complaint is filed:</a:t>
            </a:r>
          </a:p>
          <a:p>
            <a:pPr algn="just"/>
            <a:endParaRPr lang="en-US" sz="2000" b="1" dirty="0">
              <a:solidFill>
                <a:prstClr val="black"/>
              </a:solidFill>
              <a:latin typeface="Constantia"/>
            </a:endParaRPr>
          </a:p>
          <a:p>
            <a:pPr marL="342900" indent="-342900" algn="just">
              <a:buFont typeface="Arial" panose="020B0604020202020204" pitchFamily="34" charset="0"/>
              <a:buChar char="•"/>
            </a:pPr>
            <a:r>
              <a:rPr lang="en-US" sz="2000" dirty="0">
                <a:solidFill>
                  <a:prstClr val="black"/>
                </a:solidFill>
                <a:latin typeface="Constantia"/>
              </a:rPr>
              <a:t>Contact the complainant to discuss the availability of “supportive measures”</a:t>
            </a:r>
          </a:p>
          <a:p>
            <a:pPr marL="342900" indent="-342900" algn="just">
              <a:buFont typeface="Arial" panose="020B0604020202020204" pitchFamily="34" charset="0"/>
              <a:buChar char="•"/>
            </a:pPr>
            <a:r>
              <a:rPr lang="en-US" sz="2000" dirty="0">
                <a:solidFill>
                  <a:prstClr val="black"/>
                </a:solidFill>
                <a:latin typeface="Constantia"/>
              </a:rPr>
              <a:t>Consider the complainant’s wishes with respect to supportive measures</a:t>
            </a:r>
          </a:p>
          <a:p>
            <a:pPr marL="342900" indent="-342900" algn="just">
              <a:buFont typeface="Arial" panose="020B0604020202020204" pitchFamily="34" charset="0"/>
              <a:buChar char="•"/>
            </a:pPr>
            <a:r>
              <a:rPr lang="en-US" sz="2000" dirty="0">
                <a:solidFill>
                  <a:prstClr val="black"/>
                </a:solidFill>
                <a:latin typeface="Constantia"/>
              </a:rPr>
              <a:t>Inform the complainant of the availability of supportive measures with or without the filing of a formal complaint</a:t>
            </a:r>
          </a:p>
          <a:p>
            <a:pPr marL="342900" indent="-342900" algn="just">
              <a:buFont typeface="Arial" panose="020B0604020202020204" pitchFamily="34" charset="0"/>
              <a:buChar char="•"/>
            </a:pPr>
            <a:r>
              <a:rPr lang="en-US" sz="2000" dirty="0">
                <a:solidFill>
                  <a:prstClr val="black"/>
                </a:solidFill>
                <a:latin typeface="Constantia"/>
              </a:rPr>
              <a:t>Explain the process for filing a formal complaint</a:t>
            </a:r>
          </a:p>
        </p:txBody>
      </p:sp>
      <p:pic>
        <p:nvPicPr>
          <p:cNvPr id="3" name="Picture 2"/>
          <p:cNvPicPr>
            <a:picLocks noChangeAspect="1"/>
          </p:cNvPicPr>
          <p:nvPr/>
        </p:nvPicPr>
        <p:blipFill>
          <a:blip r:embed="rId2"/>
          <a:stretch>
            <a:fillRect/>
          </a:stretch>
        </p:blipFill>
        <p:spPr>
          <a:xfrm>
            <a:off x="8021808" y="2350716"/>
            <a:ext cx="2420278" cy="2830885"/>
          </a:xfrm>
          <a:prstGeom prst="rect">
            <a:avLst/>
          </a:prstGeom>
        </p:spPr>
      </p:pic>
      <p:sp>
        <p:nvSpPr>
          <p:cNvPr id="4" name="TextBox 3"/>
          <p:cNvSpPr txBox="1"/>
          <p:nvPr/>
        </p:nvSpPr>
        <p:spPr>
          <a:xfrm>
            <a:off x="8021808" y="5147846"/>
            <a:ext cx="2420278" cy="338554"/>
          </a:xfrm>
          <a:prstGeom prst="rect">
            <a:avLst/>
          </a:prstGeom>
          <a:noFill/>
        </p:spPr>
        <p:txBody>
          <a:bodyPr wrap="none" rtlCol="0">
            <a:spAutoFit/>
          </a:bodyPr>
          <a:lstStyle/>
          <a:p>
            <a:r>
              <a:rPr lang="en-US" sz="1600" dirty="0">
                <a:solidFill>
                  <a:prstClr val="black"/>
                </a:solidFill>
                <a:latin typeface="Constantia"/>
              </a:rPr>
              <a:t>34 C.F.R. 106.30(a), .44(a)</a:t>
            </a:r>
            <a:endParaRPr lang="en-US" sz="2400" dirty="0">
              <a:solidFill>
                <a:prstClr val="black"/>
              </a:solidFill>
              <a:latin typeface="Constantia"/>
            </a:endParaRPr>
          </a:p>
        </p:txBody>
      </p:sp>
    </p:spTree>
    <p:extLst>
      <p:ext uri="{BB962C8B-B14F-4D97-AF65-F5344CB8AC3E}">
        <p14:creationId xmlns:p14="http://schemas.microsoft.com/office/powerpoint/2010/main" val="3739350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600" y="1295401"/>
            <a:ext cx="5863498" cy="4746171"/>
          </a:xfrm>
          <a:prstGeom prst="rect">
            <a:avLst/>
          </a:prstGeom>
        </p:spPr>
      </p:pic>
      <p:sp>
        <p:nvSpPr>
          <p:cNvPr id="3" name="TextBox 2"/>
          <p:cNvSpPr txBox="1"/>
          <p:nvPr/>
        </p:nvSpPr>
        <p:spPr>
          <a:xfrm>
            <a:off x="7616098" y="1981201"/>
            <a:ext cx="2899502" cy="1754326"/>
          </a:xfrm>
          <a:prstGeom prst="rect">
            <a:avLst/>
          </a:prstGeom>
          <a:noFill/>
        </p:spPr>
        <p:txBody>
          <a:bodyPr wrap="square" rtlCol="0">
            <a:spAutoFit/>
          </a:bodyPr>
          <a:lstStyle/>
          <a:p>
            <a:r>
              <a:rPr lang="en-US" sz="3600" b="1" dirty="0">
                <a:solidFill>
                  <a:prstClr val="black"/>
                </a:solidFill>
                <a:latin typeface="Constantia"/>
              </a:rPr>
              <a:t>Overview and Background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838201"/>
            <a:ext cx="8991600" cy="5257800"/>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1862529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6468" y="1129145"/>
            <a:ext cx="3761315" cy="5029200"/>
          </a:xfrm>
          <a:prstGeom prst="rect">
            <a:avLst/>
          </a:prstGeom>
        </p:spPr>
      </p:pic>
    </p:spTree>
    <p:extLst>
      <p:ext uri="{BB962C8B-B14F-4D97-AF65-F5344CB8AC3E}">
        <p14:creationId xmlns:p14="http://schemas.microsoft.com/office/powerpoint/2010/main" val="905341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1310486"/>
            <a:ext cx="8458200" cy="4937915"/>
          </a:xfrm>
          <a:prstGeom prst="rect">
            <a:avLst/>
          </a:prstGeom>
        </p:spPr>
      </p:pic>
    </p:spTree>
    <p:extLst>
      <p:ext uri="{BB962C8B-B14F-4D97-AF65-F5344CB8AC3E}">
        <p14:creationId xmlns:p14="http://schemas.microsoft.com/office/powerpoint/2010/main" val="2968503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2133601"/>
            <a:ext cx="5560840" cy="1531961"/>
          </a:xfrm>
          <a:prstGeom prst="rect">
            <a:avLst/>
          </a:prstGeom>
        </p:spPr>
      </p:pic>
      <p:pic>
        <p:nvPicPr>
          <p:cNvPr id="3" name="Picture 2"/>
          <p:cNvPicPr>
            <a:picLocks noChangeAspect="1"/>
          </p:cNvPicPr>
          <p:nvPr/>
        </p:nvPicPr>
        <p:blipFill>
          <a:blip r:embed="rId3"/>
          <a:stretch>
            <a:fillRect/>
          </a:stretch>
        </p:blipFill>
        <p:spPr>
          <a:xfrm>
            <a:off x="1524000" y="3665561"/>
            <a:ext cx="5560840" cy="1946294"/>
          </a:xfrm>
          <a:prstGeom prst="rect">
            <a:avLst/>
          </a:prstGeom>
        </p:spPr>
      </p:pic>
      <p:sp>
        <p:nvSpPr>
          <p:cNvPr id="4" name="Rectangle 3"/>
          <p:cNvSpPr/>
          <p:nvPr/>
        </p:nvSpPr>
        <p:spPr>
          <a:xfrm>
            <a:off x="7404018" y="2759225"/>
            <a:ext cx="3583160" cy="2308324"/>
          </a:xfrm>
          <a:prstGeom prst="rect">
            <a:avLst/>
          </a:prstGeom>
        </p:spPr>
        <p:txBody>
          <a:bodyPr wrap="square">
            <a:spAutoFit/>
          </a:bodyPr>
          <a:lstStyle/>
          <a:p>
            <a:pPr algn="just"/>
            <a:r>
              <a:rPr lang="en-US" dirty="0">
                <a:solidFill>
                  <a:prstClr val="black"/>
                </a:solidFill>
                <a:latin typeface="SegoeUI"/>
              </a:rPr>
              <a:t>Defined as a document filed by a complainant or signed by the Title IX Coordinator alleging sexual harassment against a respondent and requesting that the recipient investigate the allegation of sexual harassment. 34 C.F.R. § 106.30(a).</a:t>
            </a:r>
            <a:endParaRPr lang="en-US" dirty="0">
              <a:solidFill>
                <a:prstClr val="black"/>
              </a:solidFill>
              <a:latin typeface="Constantia"/>
            </a:endParaRPr>
          </a:p>
        </p:txBody>
      </p:sp>
      <p:sp>
        <p:nvSpPr>
          <p:cNvPr id="5" name="TextBox 4"/>
          <p:cNvSpPr txBox="1"/>
          <p:nvPr/>
        </p:nvSpPr>
        <p:spPr>
          <a:xfrm>
            <a:off x="1676400" y="678360"/>
            <a:ext cx="8610600" cy="769441"/>
          </a:xfrm>
          <a:prstGeom prst="rect">
            <a:avLst/>
          </a:prstGeom>
          <a:noFill/>
        </p:spPr>
        <p:txBody>
          <a:bodyPr wrap="square" rtlCol="0">
            <a:spAutoFit/>
          </a:bodyPr>
          <a:lstStyle/>
          <a:p>
            <a:pPr algn="ctr"/>
            <a:r>
              <a:rPr lang="en-US" sz="4400" b="1" dirty="0">
                <a:solidFill>
                  <a:srgbClr val="04617B"/>
                </a:solidFill>
                <a:latin typeface="Calibri"/>
              </a:rPr>
              <a:t>Formal Complaint</a:t>
            </a:r>
          </a:p>
        </p:txBody>
      </p:sp>
    </p:spTree>
    <p:extLst>
      <p:ext uri="{BB962C8B-B14F-4D97-AF65-F5344CB8AC3E}">
        <p14:creationId xmlns:p14="http://schemas.microsoft.com/office/powerpoint/2010/main" val="86820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1" y="1261972"/>
            <a:ext cx="7268487" cy="4148229"/>
          </a:xfrm>
          <a:prstGeom prst="rect">
            <a:avLst/>
          </a:prstGeom>
        </p:spPr>
      </p:pic>
    </p:spTree>
    <p:extLst>
      <p:ext uri="{BB962C8B-B14F-4D97-AF65-F5344CB8AC3E}">
        <p14:creationId xmlns:p14="http://schemas.microsoft.com/office/powerpoint/2010/main" val="1028298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A509-7CFA-446F-BF04-FF23862852E6}"/>
              </a:ext>
            </a:extLst>
          </p:cNvPr>
          <p:cNvSpPr>
            <a:spLocks noGrp="1"/>
          </p:cNvSpPr>
          <p:nvPr>
            <p:ph type="title"/>
          </p:nvPr>
        </p:nvSpPr>
        <p:spPr/>
        <p:txBody>
          <a:bodyPr>
            <a:normAutofit fontScale="90000"/>
          </a:bodyPr>
          <a:lstStyle/>
          <a:p>
            <a:pPr algn="ctr"/>
            <a:r>
              <a:rPr lang="en-US" dirty="0"/>
              <a:t>General Requirements:  Due Process/Fundamental Fairness</a:t>
            </a:r>
          </a:p>
        </p:txBody>
      </p:sp>
      <p:sp>
        <p:nvSpPr>
          <p:cNvPr id="3" name="Content Placeholder 2">
            <a:extLst>
              <a:ext uri="{FF2B5EF4-FFF2-40B4-BE49-F238E27FC236}">
                <a16:creationId xmlns:a16="http://schemas.microsoft.com/office/drawing/2014/main" id="{13F8108E-4680-48F8-AC52-20EC2B0BDF2D}"/>
              </a:ext>
            </a:extLst>
          </p:cNvPr>
          <p:cNvSpPr>
            <a:spLocks noGrp="1"/>
          </p:cNvSpPr>
          <p:nvPr>
            <p:ph idx="1"/>
          </p:nvPr>
        </p:nvSpPr>
        <p:spPr/>
        <p:txBody>
          <a:bodyPr>
            <a:normAutofit fontScale="92500"/>
          </a:bodyPr>
          <a:lstStyle/>
          <a:p>
            <a:r>
              <a:rPr lang="en-US" dirty="0"/>
              <a:t>Treat complainants/respondents equitably; no sanctions until process complete</a:t>
            </a:r>
          </a:p>
          <a:p>
            <a:r>
              <a:rPr lang="en-US" dirty="0"/>
              <a:t>No conflict of interest or bias; trained staff</a:t>
            </a:r>
          </a:p>
          <a:p>
            <a:r>
              <a:rPr lang="en-US" dirty="0"/>
              <a:t>Presumption that respondent is not responsible</a:t>
            </a:r>
          </a:p>
          <a:p>
            <a:r>
              <a:rPr lang="en-US" dirty="0"/>
              <a:t>Reasonably prompt timeframes</a:t>
            </a:r>
          </a:p>
          <a:p>
            <a:r>
              <a:rPr lang="en-US" dirty="0"/>
              <a:t>Range of possible sanctions/remedies</a:t>
            </a:r>
          </a:p>
          <a:p>
            <a:r>
              <a:rPr lang="en-US" dirty="0"/>
              <a:t>Describe supportive measures</a:t>
            </a:r>
          </a:p>
          <a:p>
            <a:r>
              <a:rPr lang="en-US" dirty="0"/>
              <a:t>Exclude privileged information</a:t>
            </a:r>
          </a:p>
          <a:p>
            <a:r>
              <a:rPr lang="en-US" dirty="0"/>
              <a:t>Evidentiary Standard – Preponderance or Clear and Convincing</a:t>
            </a:r>
          </a:p>
          <a:p>
            <a:pPr lvl="1"/>
            <a:r>
              <a:rPr lang="en-US" dirty="0"/>
              <a:t>Same standard applicable to complaints against students and employees</a:t>
            </a:r>
          </a:p>
          <a:p>
            <a:pPr lvl="1"/>
            <a:r>
              <a:rPr lang="en-US" dirty="0"/>
              <a:t>Same standard applicable to all complaints of sexual harassment</a:t>
            </a:r>
          </a:p>
        </p:txBody>
      </p:sp>
    </p:spTree>
    <p:extLst>
      <p:ext uri="{BB962C8B-B14F-4D97-AF65-F5344CB8AC3E}">
        <p14:creationId xmlns:p14="http://schemas.microsoft.com/office/powerpoint/2010/main" val="4077115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6657" y="1360098"/>
            <a:ext cx="8458200" cy="4343400"/>
          </a:xfrm>
          <a:prstGeom prst="rect">
            <a:avLst/>
          </a:prstGeom>
        </p:spPr>
      </p:pic>
    </p:spTree>
    <p:extLst>
      <p:ext uri="{BB962C8B-B14F-4D97-AF65-F5344CB8AC3E}">
        <p14:creationId xmlns:p14="http://schemas.microsoft.com/office/powerpoint/2010/main" val="4265830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1295401"/>
            <a:ext cx="9144000" cy="4724400"/>
          </a:xfrm>
          <a:prstGeom prst="rect">
            <a:avLst/>
          </a:prstGeom>
        </p:spPr>
      </p:pic>
    </p:spTree>
    <p:extLst>
      <p:ext uri="{BB962C8B-B14F-4D97-AF65-F5344CB8AC3E}">
        <p14:creationId xmlns:p14="http://schemas.microsoft.com/office/powerpoint/2010/main" val="1865059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672D-9356-4D74-820F-BD216DF18C75}"/>
              </a:ext>
            </a:extLst>
          </p:cNvPr>
          <p:cNvSpPr>
            <a:spLocks noGrp="1"/>
          </p:cNvSpPr>
          <p:nvPr>
            <p:ph type="title"/>
          </p:nvPr>
        </p:nvSpPr>
        <p:spPr/>
        <p:txBody>
          <a:bodyPr/>
          <a:lstStyle/>
          <a:p>
            <a:r>
              <a:rPr lang="en-US" dirty="0"/>
              <a:t>Dismissal</a:t>
            </a:r>
          </a:p>
        </p:txBody>
      </p:sp>
      <p:sp>
        <p:nvSpPr>
          <p:cNvPr id="3" name="Content Placeholder 2">
            <a:extLst>
              <a:ext uri="{FF2B5EF4-FFF2-40B4-BE49-F238E27FC236}">
                <a16:creationId xmlns:a16="http://schemas.microsoft.com/office/drawing/2014/main" id="{12D724D0-61DE-46D3-9D06-7268FEA8C00E}"/>
              </a:ext>
            </a:extLst>
          </p:cNvPr>
          <p:cNvSpPr>
            <a:spLocks noGrp="1"/>
          </p:cNvSpPr>
          <p:nvPr>
            <p:ph idx="1"/>
          </p:nvPr>
        </p:nvSpPr>
        <p:spPr/>
        <p:txBody>
          <a:bodyPr/>
          <a:lstStyle/>
          <a:p>
            <a:r>
              <a:rPr lang="en-US" dirty="0"/>
              <a:t>Remember those Dismissal reasons:  </a:t>
            </a:r>
          </a:p>
          <a:p>
            <a:pPr lvl="1"/>
            <a:r>
              <a:rPr lang="en-US" dirty="0"/>
              <a:t>Keep in communication with Title IX Coordinator </a:t>
            </a:r>
          </a:p>
          <a:p>
            <a:pPr lvl="1"/>
            <a:r>
              <a:rPr lang="en-US" dirty="0"/>
              <a:t>Dismissal does not preclude other action under other Code of Conduct </a:t>
            </a:r>
          </a:p>
          <a:p>
            <a:pPr lvl="2"/>
            <a:r>
              <a:rPr lang="en-US" dirty="0"/>
              <a:t>Bullying and harassment</a:t>
            </a:r>
          </a:p>
        </p:txBody>
      </p:sp>
    </p:spTree>
    <p:extLst>
      <p:ext uri="{BB962C8B-B14F-4D97-AF65-F5344CB8AC3E}">
        <p14:creationId xmlns:p14="http://schemas.microsoft.com/office/powerpoint/2010/main" val="3652674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43AD-425B-4BD6-8ECF-8A12275BEAC6}"/>
              </a:ext>
            </a:extLst>
          </p:cNvPr>
          <p:cNvSpPr>
            <a:spLocks noGrp="1"/>
          </p:cNvSpPr>
          <p:nvPr>
            <p:ph type="title"/>
          </p:nvPr>
        </p:nvSpPr>
        <p:spPr/>
        <p:txBody>
          <a:bodyPr/>
          <a:lstStyle/>
          <a:p>
            <a:r>
              <a:rPr lang="en-US" dirty="0"/>
              <a:t>Investigations  34 CFR 106.45(b)(5)</a:t>
            </a:r>
          </a:p>
        </p:txBody>
      </p:sp>
      <p:sp>
        <p:nvSpPr>
          <p:cNvPr id="3" name="Content Placeholder 2">
            <a:extLst>
              <a:ext uri="{FF2B5EF4-FFF2-40B4-BE49-F238E27FC236}">
                <a16:creationId xmlns:a16="http://schemas.microsoft.com/office/drawing/2014/main" id="{4EB94BE7-F14B-4811-9E93-E29AF4EF6A6E}"/>
              </a:ext>
            </a:extLst>
          </p:cNvPr>
          <p:cNvSpPr>
            <a:spLocks noGrp="1"/>
          </p:cNvSpPr>
          <p:nvPr>
            <p:ph idx="1"/>
          </p:nvPr>
        </p:nvSpPr>
        <p:spPr/>
        <p:txBody>
          <a:bodyPr/>
          <a:lstStyle/>
          <a:p>
            <a:r>
              <a:rPr lang="en-US" dirty="0"/>
              <a:t>Burden of proof and burden of gathering evidence is on recipient</a:t>
            </a:r>
          </a:p>
          <a:p>
            <a:r>
              <a:rPr lang="en-US" dirty="0"/>
              <a:t>Equal opportunity to present witnesses</a:t>
            </a:r>
          </a:p>
          <a:p>
            <a:r>
              <a:rPr lang="en-US" dirty="0"/>
              <a:t>May not prohibit parties from discussing allegations or gathering/presenting evidence</a:t>
            </a:r>
          </a:p>
          <a:p>
            <a:r>
              <a:rPr lang="en-US" dirty="0"/>
              <a:t>Provide same opportunity to have others present including advisor of choice</a:t>
            </a:r>
          </a:p>
          <a:p>
            <a:r>
              <a:rPr lang="en-US" dirty="0"/>
              <a:t>Written notice of any hearings/interviews/meetings</a:t>
            </a:r>
          </a:p>
        </p:txBody>
      </p:sp>
    </p:spTree>
    <p:extLst>
      <p:ext uri="{BB962C8B-B14F-4D97-AF65-F5344CB8AC3E}">
        <p14:creationId xmlns:p14="http://schemas.microsoft.com/office/powerpoint/2010/main" val="3584546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08B5-8E97-4E51-B577-3AF8F158AF84}"/>
              </a:ext>
            </a:extLst>
          </p:cNvPr>
          <p:cNvSpPr>
            <a:spLocks noGrp="1"/>
          </p:cNvSpPr>
          <p:nvPr>
            <p:ph type="title"/>
          </p:nvPr>
        </p:nvSpPr>
        <p:spPr/>
        <p:txBody>
          <a:bodyPr>
            <a:normAutofit fontScale="90000"/>
          </a:bodyPr>
          <a:lstStyle/>
          <a:p>
            <a:pPr algn="ctr"/>
            <a:r>
              <a:rPr lang="en-US" dirty="0"/>
              <a:t>Discrimination= Treating People Differently</a:t>
            </a:r>
          </a:p>
        </p:txBody>
      </p:sp>
      <p:sp>
        <p:nvSpPr>
          <p:cNvPr id="3" name="Content Placeholder 2">
            <a:extLst>
              <a:ext uri="{FF2B5EF4-FFF2-40B4-BE49-F238E27FC236}">
                <a16:creationId xmlns:a16="http://schemas.microsoft.com/office/drawing/2014/main" id="{76CCBD72-EF10-4ED3-8A48-B9BC83A3F49B}"/>
              </a:ext>
            </a:extLst>
          </p:cNvPr>
          <p:cNvSpPr>
            <a:spLocks noGrp="1"/>
          </p:cNvSpPr>
          <p:nvPr>
            <p:ph idx="1"/>
          </p:nvPr>
        </p:nvSpPr>
        <p:spPr/>
        <p:txBody>
          <a:bodyPr/>
          <a:lstStyle/>
          <a:p>
            <a:r>
              <a:rPr lang="en-US" dirty="0"/>
              <a:t>Discrimination is the act of treating people differently based on a protected characteristic (or stereotypes based on that characteristic) </a:t>
            </a:r>
          </a:p>
          <a:p>
            <a:pPr lvl="1"/>
            <a:r>
              <a:rPr lang="en-US" dirty="0"/>
              <a:t>Focus on access to education opportunities, resources, programs, and activities </a:t>
            </a:r>
          </a:p>
          <a:p>
            <a:pPr lvl="1"/>
            <a:r>
              <a:rPr lang="en-US" dirty="0"/>
              <a:t>Disparate treatment in the workplace/school </a:t>
            </a:r>
          </a:p>
          <a:p>
            <a:pPr lvl="1"/>
            <a:r>
              <a:rPr lang="en-US" dirty="0"/>
              <a:t>Disparate impact claims (neutral policies that have discriminatory impacts</a:t>
            </a:r>
          </a:p>
        </p:txBody>
      </p:sp>
    </p:spTree>
    <p:extLst>
      <p:ext uri="{BB962C8B-B14F-4D97-AF65-F5344CB8AC3E}">
        <p14:creationId xmlns:p14="http://schemas.microsoft.com/office/powerpoint/2010/main" val="3852452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0844-BECB-4A97-8480-164E45334494}"/>
              </a:ext>
            </a:extLst>
          </p:cNvPr>
          <p:cNvSpPr>
            <a:spLocks noGrp="1"/>
          </p:cNvSpPr>
          <p:nvPr>
            <p:ph type="title"/>
          </p:nvPr>
        </p:nvSpPr>
        <p:spPr/>
        <p:txBody>
          <a:bodyPr/>
          <a:lstStyle/>
          <a:p>
            <a:r>
              <a:rPr lang="en-US" dirty="0"/>
              <a:t>Investigation Process</a:t>
            </a:r>
          </a:p>
        </p:txBody>
      </p:sp>
      <p:sp>
        <p:nvSpPr>
          <p:cNvPr id="3" name="Content Placeholder 2">
            <a:extLst>
              <a:ext uri="{FF2B5EF4-FFF2-40B4-BE49-F238E27FC236}">
                <a16:creationId xmlns:a16="http://schemas.microsoft.com/office/drawing/2014/main" id="{15E0065E-0A9B-4B9E-840B-31DE0DBAD38E}"/>
              </a:ext>
            </a:extLst>
          </p:cNvPr>
          <p:cNvSpPr>
            <a:spLocks noGrp="1"/>
          </p:cNvSpPr>
          <p:nvPr>
            <p:ph idx="1"/>
          </p:nvPr>
        </p:nvSpPr>
        <p:spPr/>
        <p:txBody>
          <a:bodyPr/>
          <a:lstStyle/>
          <a:p>
            <a:r>
              <a:rPr lang="en-US" dirty="0"/>
              <a:t>Provide all evidence to parties </a:t>
            </a:r>
          </a:p>
          <a:p>
            <a:pPr lvl="1"/>
            <a:r>
              <a:rPr lang="en-US" dirty="0"/>
              <a:t>Both sides are provided time to review </a:t>
            </a:r>
          </a:p>
          <a:p>
            <a:pPr lvl="1"/>
            <a:r>
              <a:rPr lang="en-US" dirty="0"/>
              <a:t>Both sides are allow to submit a written response before report is completed</a:t>
            </a:r>
          </a:p>
          <a:p>
            <a:r>
              <a:rPr lang="en-US" dirty="0"/>
              <a:t>Prepare Investigative Report </a:t>
            </a:r>
          </a:p>
          <a:p>
            <a:pPr lvl="1"/>
            <a:r>
              <a:rPr lang="en-US" dirty="0"/>
              <a:t>Both sides are provided final report prior to determination of responsibility </a:t>
            </a:r>
          </a:p>
          <a:p>
            <a:pPr lvl="1"/>
            <a:r>
              <a:rPr lang="en-US" dirty="0"/>
              <a:t>Both sides are allowed to submit a response</a:t>
            </a:r>
          </a:p>
        </p:txBody>
      </p:sp>
    </p:spTree>
    <p:extLst>
      <p:ext uri="{BB962C8B-B14F-4D97-AF65-F5344CB8AC3E}">
        <p14:creationId xmlns:p14="http://schemas.microsoft.com/office/powerpoint/2010/main" val="2187540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D78751-5B1B-4569-95AC-D469FE7C70B2}"/>
              </a:ext>
            </a:extLst>
          </p:cNvPr>
          <p:cNvSpPr>
            <a:spLocks noGrp="1"/>
          </p:cNvSpPr>
          <p:nvPr>
            <p:ph type="title"/>
          </p:nvPr>
        </p:nvSpPr>
        <p:spPr/>
        <p:txBody>
          <a:bodyPr>
            <a:normAutofit fontScale="90000"/>
          </a:bodyPr>
          <a:lstStyle/>
          <a:p>
            <a:r>
              <a:rPr lang="en-US" dirty="0"/>
              <a:t>Written Determination of Responsibility</a:t>
            </a:r>
            <a:br>
              <a:rPr lang="en-US" dirty="0"/>
            </a:br>
            <a:r>
              <a:rPr lang="en-US" dirty="0"/>
              <a:t>34 CFR 106.45(b)(6)</a:t>
            </a:r>
          </a:p>
        </p:txBody>
      </p:sp>
      <p:sp>
        <p:nvSpPr>
          <p:cNvPr id="4" name="Content Placeholder 3">
            <a:extLst>
              <a:ext uri="{FF2B5EF4-FFF2-40B4-BE49-F238E27FC236}">
                <a16:creationId xmlns:a16="http://schemas.microsoft.com/office/drawing/2014/main" id="{0946E560-F26E-4339-AA2C-D46DF9DD1466}"/>
              </a:ext>
            </a:extLst>
          </p:cNvPr>
          <p:cNvSpPr>
            <a:spLocks noGrp="1"/>
          </p:cNvSpPr>
          <p:nvPr>
            <p:ph idx="1"/>
          </p:nvPr>
        </p:nvSpPr>
        <p:spPr/>
        <p:txBody>
          <a:bodyPr>
            <a:normAutofit lnSpcReduction="10000"/>
          </a:bodyPr>
          <a:lstStyle/>
          <a:p>
            <a:r>
              <a:rPr lang="en-US" dirty="0"/>
              <a:t>Decision maker cannot be investigator or Title IX Coordinator </a:t>
            </a:r>
          </a:p>
          <a:p>
            <a:r>
              <a:rPr lang="en-US" dirty="0"/>
              <a:t>Identification of allegations </a:t>
            </a:r>
          </a:p>
          <a:p>
            <a:r>
              <a:rPr lang="en-US" dirty="0"/>
              <a:t>Procedural steps </a:t>
            </a:r>
          </a:p>
          <a:p>
            <a:r>
              <a:rPr lang="en-US" dirty="0"/>
              <a:t>Findings of Fact </a:t>
            </a:r>
          </a:p>
          <a:p>
            <a:r>
              <a:rPr lang="en-US" dirty="0"/>
              <a:t>Conclusions – application of code of conduct to facts </a:t>
            </a:r>
          </a:p>
          <a:p>
            <a:r>
              <a:rPr lang="en-US" dirty="0"/>
              <a:t>State of rational for result as to each allegation including: </a:t>
            </a:r>
          </a:p>
          <a:p>
            <a:pPr lvl="1"/>
            <a:r>
              <a:rPr lang="en-US" dirty="0"/>
              <a:t>Determination, sanctions proposed and remedies to restore or preserve equal access to educational program or activity</a:t>
            </a:r>
          </a:p>
          <a:p>
            <a:pPr marL="293688" lvl="1" indent="-293688">
              <a:buClr>
                <a:schemeClr val="accent3"/>
              </a:buClr>
              <a:buSzPct val="90000"/>
            </a:pPr>
            <a:r>
              <a:rPr lang="en-US" sz="2600" dirty="0"/>
              <a:t>Procedures and Basis for Appeal </a:t>
            </a:r>
          </a:p>
          <a:p>
            <a:pPr marL="293688" lvl="1" indent="-293688">
              <a:buClr>
                <a:schemeClr val="accent3"/>
              </a:buClr>
              <a:buSzPct val="90000"/>
            </a:pPr>
            <a:r>
              <a:rPr lang="en-US" sz="2600" dirty="0"/>
              <a:t>Provided Simultaneously to parties</a:t>
            </a:r>
          </a:p>
        </p:txBody>
      </p:sp>
    </p:spTree>
    <p:extLst>
      <p:ext uri="{BB962C8B-B14F-4D97-AF65-F5344CB8AC3E}">
        <p14:creationId xmlns:p14="http://schemas.microsoft.com/office/powerpoint/2010/main" val="3943668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94" b="2742"/>
          <a:stretch/>
        </p:blipFill>
        <p:spPr>
          <a:xfrm>
            <a:off x="920150" y="967596"/>
            <a:ext cx="9845615" cy="4922808"/>
          </a:xfrm>
          <a:prstGeom prst="rect">
            <a:avLst/>
          </a:prstGeom>
        </p:spPr>
      </p:pic>
    </p:spTree>
    <p:extLst>
      <p:ext uri="{BB962C8B-B14F-4D97-AF65-F5344CB8AC3E}">
        <p14:creationId xmlns:p14="http://schemas.microsoft.com/office/powerpoint/2010/main" val="3200691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3292" y="1171825"/>
            <a:ext cx="8762999" cy="4988829"/>
          </a:xfrm>
          <a:prstGeom prst="rect">
            <a:avLst/>
          </a:prstGeom>
        </p:spPr>
      </p:pic>
    </p:spTree>
    <p:extLst>
      <p:ext uri="{BB962C8B-B14F-4D97-AF65-F5344CB8AC3E}">
        <p14:creationId xmlns:p14="http://schemas.microsoft.com/office/powerpoint/2010/main" val="3465531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7EB278-1D01-4C30-8E8D-373130DA32F5}"/>
              </a:ext>
            </a:extLst>
          </p:cNvPr>
          <p:cNvSpPr>
            <a:spLocks noGrp="1"/>
          </p:cNvSpPr>
          <p:nvPr>
            <p:ph type="title"/>
          </p:nvPr>
        </p:nvSpPr>
        <p:spPr/>
        <p:txBody>
          <a:bodyPr/>
          <a:lstStyle/>
          <a:p>
            <a:r>
              <a:rPr lang="en-US" dirty="0"/>
              <a:t>Retaliation</a:t>
            </a:r>
          </a:p>
        </p:txBody>
      </p:sp>
      <p:sp>
        <p:nvSpPr>
          <p:cNvPr id="4" name="Content Placeholder 3">
            <a:extLst>
              <a:ext uri="{FF2B5EF4-FFF2-40B4-BE49-F238E27FC236}">
                <a16:creationId xmlns:a16="http://schemas.microsoft.com/office/drawing/2014/main" id="{4590BFF0-EFB0-4D73-8F66-2F3F784A1AA5}"/>
              </a:ext>
            </a:extLst>
          </p:cNvPr>
          <p:cNvSpPr>
            <a:spLocks noGrp="1"/>
          </p:cNvSpPr>
          <p:nvPr>
            <p:ph idx="1"/>
          </p:nvPr>
        </p:nvSpPr>
        <p:spPr/>
        <p:txBody>
          <a:bodyPr/>
          <a:lstStyle/>
          <a:p>
            <a:r>
              <a:rPr lang="en-US" dirty="0"/>
              <a:t>Specifically prohibited in the final rules</a:t>
            </a:r>
          </a:p>
          <a:p>
            <a:pPr algn="just"/>
            <a:r>
              <a:rPr lang="en-US" dirty="0"/>
              <a:t>Retaliation defined in part: “No recipient or other person may intimidate, threaten, coerce, or discriminate against any individual for the purpose of interfering with any right or privilege secured by Title IX or this part, or because the individual has made a report or complaint, testified, assisted, or participated or refused to participate in any manner in an investigation, proceeding, or hearing under this part…” 34 C.F.R. § 106.71 </a:t>
            </a:r>
          </a:p>
        </p:txBody>
      </p:sp>
    </p:spTree>
    <p:extLst>
      <p:ext uri="{BB962C8B-B14F-4D97-AF65-F5344CB8AC3E}">
        <p14:creationId xmlns:p14="http://schemas.microsoft.com/office/powerpoint/2010/main" val="2188692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A703-C5A5-40A1-99D2-B5C5F4CA4D03}"/>
              </a:ext>
            </a:extLst>
          </p:cNvPr>
          <p:cNvSpPr>
            <a:spLocks noGrp="1"/>
          </p:cNvSpPr>
          <p:nvPr>
            <p:ph type="title"/>
          </p:nvPr>
        </p:nvSpPr>
        <p:spPr/>
        <p:txBody>
          <a:bodyPr/>
          <a:lstStyle/>
          <a:p>
            <a:r>
              <a:rPr lang="en-US" dirty="0"/>
              <a:t>Retaliation</a:t>
            </a:r>
          </a:p>
        </p:txBody>
      </p:sp>
      <p:sp>
        <p:nvSpPr>
          <p:cNvPr id="3" name="Content Placeholder 2">
            <a:extLst>
              <a:ext uri="{FF2B5EF4-FFF2-40B4-BE49-F238E27FC236}">
                <a16:creationId xmlns:a16="http://schemas.microsoft.com/office/drawing/2014/main" id="{6021BEE7-E0CA-4971-887A-F51271C68DFA}"/>
              </a:ext>
            </a:extLst>
          </p:cNvPr>
          <p:cNvSpPr>
            <a:spLocks noGrp="1"/>
          </p:cNvSpPr>
          <p:nvPr>
            <p:ph idx="1"/>
          </p:nvPr>
        </p:nvSpPr>
        <p:spPr/>
        <p:txBody>
          <a:bodyPr/>
          <a:lstStyle/>
          <a:p>
            <a:r>
              <a:rPr lang="en-US" dirty="0"/>
              <a:t>Report this immediately to the Title IX Coordinator </a:t>
            </a:r>
          </a:p>
          <a:p>
            <a:r>
              <a:rPr lang="en-US" dirty="0"/>
              <a:t>Is there already a no-contact order and, if not, do you want one? </a:t>
            </a:r>
          </a:p>
          <a:p>
            <a:r>
              <a:rPr lang="en-US" dirty="0"/>
              <a:t>Adverse action against an individual </a:t>
            </a:r>
          </a:p>
          <a:p>
            <a:r>
              <a:rPr lang="en-US" dirty="0"/>
              <a:t>Abuse, violence, threats, and intimidation </a:t>
            </a:r>
          </a:p>
          <a:p>
            <a:r>
              <a:rPr lang="en-US" dirty="0"/>
              <a:t>More than just someone expressing their opinion</a:t>
            </a:r>
          </a:p>
        </p:txBody>
      </p:sp>
    </p:spTree>
    <p:extLst>
      <p:ext uri="{BB962C8B-B14F-4D97-AF65-F5344CB8AC3E}">
        <p14:creationId xmlns:p14="http://schemas.microsoft.com/office/powerpoint/2010/main" val="137516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6869" y="511192"/>
            <a:ext cx="5524321" cy="3170099"/>
          </a:xfrm>
          <a:prstGeom prst="rect">
            <a:avLst/>
          </a:prstGeom>
          <a:noFill/>
        </p:spPr>
        <p:txBody>
          <a:bodyPr wrap="square" rtlCol="0">
            <a:spAutoFit/>
          </a:bodyPr>
          <a:lstStyle/>
          <a:p>
            <a:pPr algn="ctr"/>
            <a:r>
              <a:rPr lang="en-US" sz="4400" b="1" dirty="0">
                <a:solidFill>
                  <a:prstClr val="black"/>
                </a:solidFill>
                <a:latin typeface="Constantia"/>
              </a:rPr>
              <a:t>Other</a:t>
            </a:r>
            <a:endParaRPr lang="en-US" sz="4400" dirty="0">
              <a:solidFill>
                <a:prstClr val="black"/>
              </a:solidFill>
              <a:latin typeface="Constantia"/>
            </a:endParaRPr>
          </a:p>
          <a:p>
            <a:pPr algn="ctr"/>
            <a:r>
              <a:rPr lang="en-US" sz="4400" b="1" dirty="0">
                <a:solidFill>
                  <a:prstClr val="black"/>
                </a:solidFill>
                <a:latin typeface="Constantia"/>
              </a:rPr>
              <a:t>Requirements:</a:t>
            </a:r>
          </a:p>
          <a:p>
            <a:pPr algn="just"/>
            <a:endParaRPr lang="en-US" sz="2200" b="1" dirty="0">
              <a:solidFill>
                <a:prstClr val="black"/>
              </a:solidFill>
              <a:latin typeface="Constantia"/>
            </a:endParaRPr>
          </a:p>
          <a:p>
            <a:pPr algn="ctr"/>
            <a:r>
              <a:rPr lang="en-US" sz="2200" b="1" dirty="0">
                <a:solidFill>
                  <a:prstClr val="black"/>
                </a:solidFill>
                <a:latin typeface="Constantia"/>
              </a:rPr>
              <a:t>Designated “Title IX</a:t>
            </a:r>
          </a:p>
          <a:p>
            <a:pPr algn="ctr"/>
            <a:r>
              <a:rPr lang="en-US" sz="2200" b="1" dirty="0">
                <a:solidFill>
                  <a:prstClr val="black"/>
                </a:solidFill>
                <a:latin typeface="Constantia"/>
              </a:rPr>
              <a:t>Coordinator “</a:t>
            </a:r>
          </a:p>
          <a:p>
            <a:endParaRPr lang="en-US" sz="2200" dirty="0">
              <a:solidFill>
                <a:prstClr val="black"/>
              </a:solidFill>
              <a:latin typeface="Constantia"/>
            </a:endParaRPr>
          </a:p>
          <a:p>
            <a:endParaRPr lang="en-US" sz="2400" dirty="0">
              <a:solidFill>
                <a:prstClr val="black"/>
              </a:solidFill>
              <a:latin typeface="Constantia"/>
            </a:endParaRPr>
          </a:p>
        </p:txBody>
      </p:sp>
      <p:pic>
        <p:nvPicPr>
          <p:cNvPr id="5" name="Picture 4">
            <a:extLst>
              <a:ext uri="{FF2B5EF4-FFF2-40B4-BE49-F238E27FC236}">
                <a16:creationId xmlns:a16="http://schemas.microsoft.com/office/drawing/2014/main" id="{98BBC15E-C4D8-4497-BEF3-6C7C57162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8626" y="3081337"/>
            <a:ext cx="4630589" cy="3658165"/>
          </a:xfrm>
          <a:prstGeom prst="rect">
            <a:avLst/>
          </a:prstGeom>
        </p:spPr>
      </p:pic>
    </p:spTree>
    <p:extLst>
      <p:ext uri="{BB962C8B-B14F-4D97-AF65-F5344CB8AC3E}">
        <p14:creationId xmlns:p14="http://schemas.microsoft.com/office/powerpoint/2010/main" val="3733027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0007" y="1138686"/>
            <a:ext cx="8798944" cy="4917863"/>
          </a:xfrm>
          <a:prstGeom prst="rect">
            <a:avLst/>
          </a:prstGeom>
        </p:spPr>
      </p:pic>
    </p:spTree>
    <p:extLst>
      <p:ext uri="{BB962C8B-B14F-4D97-AF65-F5344CB8AC3E}">
        <p14:creationId xmlns:p14="http://schemas.microsoft.com/office/powerpoint/2010/main" val="2239113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4666" y="1219201"/>
            <a:ext cx="9144000" cy="2743199"/>
          </a:xfrm>
          <a:prstGeom prst="rect">
            <a:avLst/>
          </a:prstGeom>
        </p:spPr>
      </p:pic>
      <p:sp>
        <p:nvSpPr>
          <p:cNvPr id="3" name="TextBox 2"/>
          <p:cNvSpPr txBox="1"/>
          <p:nvPr/>
        </p:nvSpPr>
        <p:spPr>
          <a:xfrm>
            <a:off x="1157378" y="3962400"/>
            <a:ext cx="2209800" cy="646331"/>
          </a:xfrm>
          <a:prstGeom prst="rect">
            <a:avLst/>
          </a:prstGeom>
          <a:noFill/>
        </p:spPr>
        <p:txBody>
          <a:bodyPr wrap="square" rtlCol="0">
            <a:spAutoFit/>
          </a:bodyPr>
          <a:lstStyle/>
          <a:p>
            <a:r>
              <a:rPr lang="en-US" b="1" dirty="0">
                <a:solidFill>
                  <a:prstClr val="black"/>
                </a:solidFill>
                <a:latin typeface="Constantia"/>
              </a:rPr>
              <a:t>Recordkeeping</a:t>
            </a:r>
          </a:p>
          <a:p>
            <a:r>
              <a:rPr lang="en-US" b="1" dirty="0">
                <a:solidFill>
                  <a:prstClr val="black"/>
                </a:solidFill>
                <a:latin typeface="Constantia"/>
              </a:rPr>
              <a:t>106.45(b)(10)</a:t>
            </a:r>
          </a:p>
        </p:txBody>
      </p:sp>
      <p:sp>
        <p:nvSpPr>
          <p:cNvPr id="4" name="TextBox 3"/>
          <p:cNvSpPr txBox="1"/>
          <p:nvPr/>
        </p:nvSpPr>
        <p:spPr>
          <a:xfrm>
            <a:off x="3714466" y="3526166"/>
            <a:ext cx="8091577" cy="2893100"/>
          </a:xfrm>
          <a:prstGeom prst="rect">
            <a:avLst/>
          </a:prstGeom>
          <a:gradFill>
            <a:gsLst>
              <a:gs pos="12000">
                <a:schemeClr val="accent1">
                  <a:lumMod val="5000"/>
                  <a:lumOff val="95000"/>
                  <a:alpha val="6000"/>
                </a:schemeClr>
              </a:gs>
              <a:gs pos="86000">
                <a:schemeClr val="accent1">
                  <a:lumMod val="45000"/>
                  <a:lumOff val="55000"/>
                </a:schemeClr>
              </a:gs>
              <a:gs pos="91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400" dirty="0">
                <a:solidFill>
                  <a:prstClr val="black"/>
                </a:solidFill>
                <a:latin typeface="Constantia"/>
              </a:rPr>
              <a:t>• Records related to alleged sexual harassment must be maintained for a minimum</a:t>
            </a:r>
          </a:p>
          <a:p>
            <a:r>
              <a:rPr lang="en-US" sz="1400" dirty="0">
                <a:solidFill>
                  <a:prstClr val="black"/>
                </a:solidFill>
                <a:latin typeface="Constantia"/>
              </a:rPr>
              <a:t>of </a:t>
            </a:r>
            <a:r>
              <a:rPr lang="en-US" sz="1400" b="1" dirty="0">
                <a:solidFill>
                  <a:prstClr val="black"/>
                </a:solidFill>
                <a:latin typeface="Constantia"/>
              </a:rPr>
              <a:t>7 years</a:t>
            </a:r>
          </a:p>
          <a:p>
            <a:r>
              <a:rPr lang="en-US" sz="1400" dirty="0">
                <a:solidFill>
                  <a:prstClr val="black"/>
                </a:solidFill>
                <a:latin typeface="Constantia"/>
              </a:rPr>
              <a:t>• Investigation records</a:t>
            </a:r>
          </a:p>
          <a:p>
            <a:r>
              <a:rPr lang="en-US" sz="1400" dirty="0">
                <a:solidFill>
                  <a:prstClr val="black"/>
                </a:solidFill>
                <a:latin typeface="Constantia"/>
              </a:rPr>
              <a:t>• Disciplinary sanctions</a:t>
            </a:r>
          </a:p>
          <a:p>
            <a:r>
              <a:rPr lang="en-US" sz="1400" dirty="0">
                <a:solidFill>
                  <a:prstClr val="black"/>
                </a:solidFill>
                <a:latin typeface="Constantia"/>
              </a:rPr>
              <a:t>• Remedies</a:t>
            </a:r>
          </a:p>
          <a:p>
            <a:r>
              <a:rPr lang="en-US" sz="1400" dirty="0">
                <a:solidFill>
                  <a:prstClr val="black"/>
                </a:solidFill>
                <a:latin typeface="Constantia"/>
              </a:rPr>
              <a:t>• Appeals</a:t>
            </a:r>
          </a:p>
          <a:p>
            <a:r>
              <a:rPr lang="en-US" sz="1400" dirty="0">
                <a:solidFill>
                  <a:prstClr val="black"/>
                </a:solidFill>
                <a:latin typeface="Constantia"/>
              </a:rPr>
              <a:t>• Records of any actions taken, including supportive measures</a:t>
            </a:r>
          </a:p>
          <a:p>
            <a:r>
              <a:rPr lang="en-US" sz="1400" dirty="0">
                <a:solidFill>
                  <a:prstClr val="black"/>
                </a:solidFill>
                <a:latin typeface="Constantia"/>
              </a:rPr>
              <a:t>• Must document for every instance:</a:t>
            </a:r>
          </a:p>
          <a:p>
            <a:r>
              <a:rPr lang="en-US" sz="1400" dirty="0">
                <a:solidFill>
                  <a:prstClr val="black"/>
                </a:solidFill>
                <a:latin typeface="Constantia"/>
              </a:rPr>
              <a:t>• Why response was not deliberately indifferent</a:t>
            </a:r>
          </a:p>
          <a:p>
            <a:r>
              <a:rPr lang="en-US" sz="1400" dirty="0">
                <a:solidFill>
                  <a:prstClr val="black"/>
                </a:solidFill>
                <a:latin typeface="Constantia"/>
              </a:rPr>
              <a:t>• That measures were taken to restore or preserve equal access to the</a:t>
            </a:r>
          </a:p>
          <a:p>
            <a:r>
              <a:rPr lang="en-US" sz="1400" dirty="0">
                <a:solidFill>
                  <a:prstClr val="black"/>
                </a:solidFill>
                <a:latin typeface="Constantia"/>
              </a:rPr>
              <a:t>educational program or activity</a:t>
            </a:r>
          </a:p>
          <a:p>
            <a:r>
              <a:rPr lang="en-US" sz="1400" dirty="0">
                <a:solidFill>
                  <a:prstClr val="black"/>
                </a:solidFill>
                <a:latin typeface="Constantia"/>
              </a:rPr>
              <a:t>• If no supportive measures provided, why that was not deliberately</a:t>
            </a:r>
          </a:p>
          <a:p>
            <a:r>
              <a:rPr lang="en-US" sz="1400" dirty="0">
                <a:solidFill>
                  <a:prstClr val="black"/>
                </a:solidFill>
                <a:latin typeface="Constantia"/>
              </a:rPr>
              <a:t>indifferent</a:t>
            </a:r>
          </a:p>
        </p:txBody>
      </p:sp>
    </p:spTree>
    <p:extLst>
      <p:ext uri="{BB962C8B-B14F-4D97-AF65-F5344CB8AC3E}">
        <p14:creationId xmlns:p14="http://schemas.microsoft.com/office/powerpoint/2010/main" val="1502851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21" r="1770" b="1437"/>
          <a:stretch/>
        </p:blipFill>
        <p:spPr>
          <a:xfrm>
            <a:off x="1752600" y="1371600"/>
            <a:ext cx="8458200" cy="4572000"/>
          </a:xfrm>
          <a:prstGeom prst="rect">
            <a:avLst/>
          </a:prstGeom>
        </p:spPr>
      </p:pic>
    </p:spTree>
    <p:extLst>
      <p:ext uri="{BB962C8B-B14F-4D97-AF65-F5344CB8AC3E}">
        <p14:creationId xmlns:p14="http://schemas.microsoft.com/office/powerpoint/2010/main" val="2369375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B8EC-403D-491D-9A21-77E4A78E7168}"/>
              </a:ext>
            </a:extLst>
          </p:cNvPr>
          <p:cNvSpPr>
            <a:spLocks noGrp="1"/>
          </p:cNvSpPr>
          <p:nvPr>
            <p:ph type="title"/>
          </p:nvPr>
        </p:nvSpPr>
        <p:spPr>
          <a:xfrm>
            <a:off x="1828800" y="152400"/>
            <a:ext cx="8229600" cy="1143000"/>
          </a:xfrm>
        </p:spPr>
        <p:txBody>
          <a:bodyPr>
            <a:normAutofit fontScale="90000"/>
          </a:bodyPr>
          <a:lstStyle/>
          <a:p>
            <a:r>
              <a:rPr lang="en-US" dirty="0"/>
              <a:t>Common Types of Protected Traits</a:t>
            </a:r>
          </a:p>
        </p:txBody>
      </p:sp>
      <p:sp>
        <p:nvSpPr>
          <p:cNvPr id="3" name="Content Placeholder 2">
            <a:extLst>
              <a:ext uri="{FF2B5EF4-FFF2-40B4-BE49-F238E27FC236}">
                <a16:creationId xmlns:a16="http://schemas.microsoft.com/office/drawing/2014/main" id="{028802DB-4D35-401C-96D6-A14D082285F7}"/>
              </a:ext>
            </a:extLst>
          </p:cNvPr>
          <p:cNvSpPr>
            <a:spLocks noGrp="1"/>
          </p:cNvSpPr>
          <p:nvPr>
            <p:ph idx="1"/>
          </p:nvPr>
        </p:nvSpPr>
        <p:spPr/>
        <p:txBody>
          <a:bodyPr>
            <a:normAutofit fontScale="85000" lnSpcReduction="20000"/>
          </a:bodyPr>
          <a:lstStyle/>
          <a:p>
            <a:r>
              <a:rPr lang="en-US" dirty="0"/>
              <a:t>Race </a:t>
            </a:r>
          </a:p>
          <a:p>
            <a:r>
              <a:rPr lang="en-US" dirty="0"/>
              <a:t>Color </a:t>
            </a:r>
          </a:p>
          <a:p>
            <a:r>
              <a:rPr lang="en-US" dirty="0"/>
              <a:t>Religion </a:t>
            </a:r>
          </a:p>
          <a:p>
            <a:r>
              <a:rPr lang="en-US" dirty="0"/>
              <a:t>Sex (gender) </a:t>
            </a:r>
          </a:p>
          <a:p>
            <a:r>
              <a:rPr lang="en-US" dirty="0"/>
              <a:t>Military status </a:t>
            </a:r>
          </a:p>
          <a:p>
            <a:r>
              <a:rPr lang="en-US" dirty="0"/>
              <a:t>National origin</a:t>
            </a:r>
          </a:p>
          <a:p>
            <a:r>
              <a:rPr lang="en-US" dirty="0"/>
              <a:t>Disability  </a:t>
            </a:r>
          </a:p>
          <a:p>
            <a:r>
              <a:rPr lang="en-US" dirty="0"/>
              <a:t>Age </a:t>
            </a:r>
          </a:p>
          <a:p>
            <a:r>
              <a:rPr lang="en-US" dirty="0"/>
              <a:t>Ancestry </a:t>
            </a:r>
          </a:p>
          <a:p>
            <a:r>
              <a:rPr lang="en-US" dirty="0"/>
              <a:t>Marital status </a:t>
            </a:r>
          </a:p>
          <a:p>
            <a:r>
              <a:rPr lang="en-US" dirty="0"/>
              <a:t>Pregnancy </a:t>
            </a:r>
          </a:p>
          <a:p>
            <a:r>
              <a:rPr lang="en-US" dirty="0"/>
              <a:t>Genetic information</a:t>
            </a:r>
          </a:p>
        </p:txBody>
      </p:sp>
    </p:spTree>
    <p:extLst>
      <p:ext uri="{BB962C8B-B14F-4D97-AF65-F5344CB8AC3E}">
        <p14:creationId xmlns:p14="http://schemas.microsoft.com/office/powerpoint/2010/main" val="516986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97F0D1-FBB8-40F7-948A-B83419C46D9C}"/>
              </a:ext>
            </a:extLst>
          </p:cNvPr>
          <p:cNvSpPr>
            <a:spLocks noGrp="1"/>
          </p:cNvSpPr>
          <p:nvPr>
            <p:ph type="title"/>
          </p:nvPr>
        </p:nvSpPr>
        <p:spPr>
          <a:xfrm>
            <a:off x="609600" y="0"/>
            <a:ext cx="10972800" cy="1143000"/>
          </a:xfrm>
        </p:spPr>
        <p:txBody>
          <a:bodyPr/>
          <a:lstStyle/>
          <a:p>
            <a:r>
              <a:rPr lang="en-US" dirty="0"/>
              <a:t>Liability Issues</a:t>
            </a:r>
          </a:p>
        </p:txBody>
      </p:sp>
      <p:sp>
        <p:nvSpPr>
          <p:cNvPr id="4" name="Content Placeholder 3">
            <a:extLst>
              <a:ext uri="{FF2B5EF4-FFF2-40B4-BE49-F238E27FC236}">
                <a16:creationId xmlns:a16="http://schemas.microsoft.com/office/drawing/2014/main" id="{64A30270-DA52-412D-A471-34726ACBC1AF}"/>
              </a:ext>
            </a:extLst>
          </p:cNvPr>
          <p:cNvSpPr>
            <a:spLocks noGrp="1"/>
          </p:cNvSpPr>
          <p:nvPr>
            <p:ph idx="1"/>
          </p:nvPr>
        </p:nvSpPr>
        <p:spPr>
          <a:xfrm>
            <a:off x="345057" y="1535502"/>
            <a:ext cx="11237343" cy="5158596"/>
          </a:xfrm>
        </p:spPr>
        <p:txBody>
          <a:bodyPr>
            <a:normAutofit fontScale="85000" lnSpcReduction="10000"/>
          </a:bodyPr>
          <a:lstStyle/>
          <a:p>
            <a:pPr algn="just"/>
            <a:r>
              <a:rPr lang="en-US" dirty="0"/>
              <a:t>Premise of Title IX is “an official decision by the recipient not to remedy the violation”</a:t>
            </a:r>
          </a:p>
          <a:p>
            <a:pPr algn="just"/>
            <a:r>
              <a:rPr lang="en-US" dirty="0"/>
              <a:t>Recipients held liable in private damages where their own “deliberate indifference” effectively causes discrimination. </a:t>
            </a:r>
          </a:p>
          <a:p>
            <a:pPr algn="just"/>
            <a:r>
              <a:rPr lang="en-US" dirty="0"/>
              <a:t>Official who has authority to address discrimination and to institute corrective measures has (1) actual knowledge and (2) fails to adequately respond.</a:t>
            </a:r>
          </a:p>
          <a:p>
            <a:pPr algn="just"/>
            <a:r>
              <a:rPr lang="en-US" dirty="0"/>
              <a:t>The operative “misconduct” was not the underlying harassment itself but rather the deliberate indifference the school showed to that harassment.</a:t>
            </a:r>
          </a:p>
          <a:p>
            <a:pPr algn="just"/>
            <a:r>
              <a:rPr lang="en-US" dirty="0"/>
              <a:t>Age of the students is one of the “constellation of surrounding circumstances, expectations, and relationships” that a judge should take into account when determining whether the harassment was severe enough to merit liability under Title IX.</a:t>
            </a:r>
          </a:p>
          <a:p>
            <a:pPr algn="just"/>
            <a:r>
              <a:rPr lang="en-US" dirty="0"/>
              <a:t>“School administrators will continue to enjoy the flexibility they require so long as funding recipients are deemed ‘deliberately indifferent’ to acts of student‐on‐student harassment only where the recipient's response to the harassment or lack thereof is clearly unreasonable in light of the known circumstances.</a:t>
            </a:r>
          </a:p>
        </p:txBody>
      </p:sp>
    </p:spTree>
    <p:extLst>
      <p:ext uri="{BB962C8B-B14F-4D97-AF65-F5344CB8AC3E}">
        <p14:creationId xmlns:p14="http://schemas.microsoft.com/office/powerpoint/2010/main" val="63794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781FA-DFDD-49FE-BC3C-29139B5594FB}"/>
              </a:ext>
            </a:extLst>
          </p:cNvPr>
          <p:cNvSpPr>
            <a:spLocks noGrp="1"/>
          </p:cNvSpPr>
          <p:nvPr>
            <p:ph type="title"/>
          </p:nvPr>
        </p:nvSpPr>
        <p:spPr>
          <a:xfrm>
            <a:off x="609600" y="151998"/>
            <a:ext cx="10972800" cy="1143000"/>
          </a:xfrm>
        </p:spPr>
        <p:txBody>
          <a:bodyPr/>
          <a:lstStyle/>
          <a:p>
            <a:r>
              <a:rPr lang="en-US" dirty="0"/>
              <a:t>Liability Issues- Things to Consider</a:t>
            </a:r>
          </a:p>
        </p:txBody>
      </p:sp>
      <p:sp>
        <p:nvSpPr>
          <p:cNvPr id="3" name="Content Placeholder 2">
            <a:extLst>
              <a:ext uri="{FF2B5EF4-FFF2-40B4-BE49-F238E27FC236}">
                <a16:creationId xmlns:a16="http://schemas.microsoft.com/office/drawing/2014/main" id="{E0733235-F858-47AE-B259-608ADB1EB86E}"/>
              </a:ext>
            </a:extLst>
          </p:cNvPr>
          <p:cNvSpPr>
            <a:spLocks noGrp="1"/>
          </p:cNvSpPr>
          <p:nvPr>
            <p:ph idx="1"/>
          </p:nvPr>
        </p:nvSpPr>
        <p:spPr>
          <a:xfrm>
            <a:off x="609600" y="1673525"/>
            <a:ext cx="10972800" cy="4651075"/>
          </a:xfrm>
        </p:spPr>
        <p:txBody>
          <a:bodyPr>
            <a:normAutofit fontScale="85000" lnSpcReduction="20000"/>
          </a:bodyPr>
          <a:lstStyle/>
          <a:p>
            <a:r>
              <a:rPr lang="en-US" sz="3300" b="1" dirty="0">
                <a:solidFill>
                  <a:prstClr val="black"/>
                </a:solidFill>
                <a:latin typeface="+mj-lt"/>
              </a:rPr>
              <a:t>Doesn’t meet definition of Sexual harassment: </a:t>
            </a:r>
          </a:p>
          <a:p>
            <a:pPr lvl="1"/>
            <a:r>
              <a:rPr lang="en-US" dirty="0">
                <a:solidFill>
                  <a:prstClr val="black"/>
                </a:solidFill>
                <a:latin typeface="+mj-lt"/>
              </a:rPr>
              <a:t>“Severe, pervasive, and objectively offensive” is harder to meet the younger the children  involved are. </a:t>
            </a:r>
            <a:r>
              <a:rPr lang="en-US" sz="1900" i="1" dirty="0">
                <a:solidFill>
                  <a:prstClr val="black"/>
                </a:solidFill>
                <a:latin typeface="+mj-lt"/>
              </a:rPr>
              <a:t>Gabrielle v. Park Forest‐Chicago Heights, Illinois Sch. Dist. </a:t>
            </a:r>
            <a:r>
              <a:rPr lang="en-US" sz="1900" dirty="0">
                <a:solidFill>
                  <a:prstClr val="black"/>
                </a:solidFill>
                <a:latin typeface="+mj-lt"/>
              </a:rPr>
              <a:t>163 F.3d 817 (7th Cir. 2003)</a:t>
            </a:r>
          </a:p>
          <a:p>
            <a:pPr lvl="1"/>
            <a:r>
              <a:rPr lang="en-US" dirty="0">
                <a:solidFill>
                  <a:prstClr val="black"/>
                </a:solidFill>
                <a:latin typeface="+mj-lt"/>
              </a:rPr>
              <a:t>Ability to receive an education (grades) is a factor. </a:t>
            </a:r>
            <a:r>
              <a:rPr lang="en-US" sz="1900" i="1" dirty="0">
                <a:solidFill>
                  <a:prstClr val="black"/>
                </a:solidFill>
                <a:latin typeface="+mj-lt"/>
              </a:rPr>
              <a:t>Hawkins v. Sarasota County Sch. Bd</a:t>
            </a:r>
            <a:r>
              <a:rPr lang="en-US" sz="1900" dirty="0">
                <a:solidFill>
                  <a:prstClr val="black"/>
                </a:solidFill>
                <a:latin typeface="+mj-lt"/>
              </a:rPr>
              <a:t>., 322 F.3d 1279 (11th Circ. 2003)</a:t>
            </a:r>
          </a:p>
          <a:p>
            <a:r>
              <a:rPr lang="en-US" sz="2800" b="1" dirty="0">
                <a:latin typeface="+mj-lt"/>
              </a:rPr>
              <a:t>Deliberate Indifference – Historically a High Bar for Money Damages</a:t>
            </a:r>
          </a:p>
          <a:p>
            <a:pPr lvl="1"/>
            <a:r>
              <a:rPr lang="en-US" i="1" dirty="0">
                <a:solidFill>
                  <a:prstClr val="black"/>
                </a:solidFill>
                <a:latin typeface="+mj-lt"/>
              </a:rPr>
              <a:t>Davis</a:t>
            </a:r>
            <a:r>
              <a:rPr lang="en-US" dirty="0">
                <a:solidFill>
                  <a:prstClr val="black"/>
                </a:solidFill>
                <a:latin typeface="+mj-lt"/>
              </a:rPr>
              <a:t>: a funding recipient is deliberately indifferent only “where its response to the harassment or lack thereof is </a:t>
            </a:r>
            <a:r>
              <a:rPr lang="en-US" b="1" dirty="0">
                <a:solidFill>
                  <a:prstClr val="black"/>
                </a:solidFill>
                <a:latin typeface="+mj-lt"/>
              </a:rPr>
              <a:t>clearly unreasonable in light of the known circumstances</a:t>
            </a:r>
            <a:r>
              <a:rPr lang="en-US" dirty="0">
                <a:solidFill>
                  <a:prstClr val="black"/>
                </a:solidFill>
                <a:latin typeface="+mj-lt"/>
              </a:rPr>
              <a:t>.”</a:t>
            </a:r>
          </a:p>
          <a:p>
            <a:pPr lvl="1"/>
            <a:r>
              <a:rPr lang="en-US" i="1" dirty="0">
                <a:solidFill>
                  <a:prstClr val="black"/>
                </a:solidFill>
                <a:latin typeface="+mj-lt"/>
              </a:rPr>
              <a:t>Fitzgerald:  </a:t>
            </a:r>
            <a:r>
              <a:rPr lang="en-US" dirty="0">
                <a:solidFill>
                  <a:prstClr val="black"/>
                </a:solidFill>
                <a:latin typeface="+mj-lt"/>
              </a:rPr>
              <a:t>School districts don’t need flawless investigations or perfect solutions. </a:t>
            </a:r>
          </a:p>
          <a:p>
            <a:pPr lvl="2"/>
            <a:r>
              <a:rPr lang="en-US" dirty="0">
                <a:solidFill>
                  <a:prstClr val="black"/>
                </a:solidFill>
                <a:latin typeface="+mj-lt"/>
              </a:rPr>
              <a:t>Some form of investigation + some form of remediation usually allows a school district to have a case dismissed on SJ.</a:t>
            </a:r>
          </a:p>
          <a:p>
            <a:pPr lvl="1"/>
            <a:r>
              <a:rPr lang="en-US" dirty="0">
                <a:solidFill>
                  <a:prstClr val="black"/>
                </a:solidFill>
                <a:latin typeface="+mj-lt"/>
              </a:rPr>
              <a:t>Courts have asked:</a:t>
            </a:r>
          </a:p>
          <a:p>
            <a:pPr lvl="2"/>
            <a:r>
              <a:rPr lang="en-US" dirty="0">
                <a:solidFill>
                  <a:prstClr val="black"/>
                </a:solidFill>
                <a:latin typeface="+mj-lt"/>
              </a:rPr>
              <a:t>Did the school investigate properly</a:t>
            </a:r>
          </a:p>
          <a:p>
            <a:pPr lvl="2"/>
            <a:r>
              <a:rPr lang="en-US" dirty="0">
                <a:solidFill>
                  <a:prstClr val="black"/>
                </a:solidFill>
                <a:latin typeface="+mj-lt"/>
              </a:rPr>
              <a:t>If it did investigate, did it implement remediation?</a:t>
            </a:r>
          </a:p>
          <a:p>
            <a:pPr lvl="2"/>
            <a:r>
              <a:rPr lang="en-US" dirty="0">
                <a:solidFill>
                  <a:prstClr val="black"/>
                </a:solidFill>
                <a:latin typeface="+mj-lt"/>
              </a:rPr>
              <a:t>If it did remediate, was it effective?</a:t>
            </a:r>
          </a:p>
          <a:p>
            <a:pPr marL="667512" lvl="2" indent="0">
              <a:buNone/>
            </a:pPr>
            <a:endParaRPr lang="en-US" dirty="0">
              <a:solidFill>
                <a:prstClr val="black"/>
              </a:solidFill>
              <a:latin typeface="Calibri" panose="020F0502020204030204" pitchFamily="34" charset="0"/>
            </a:endParaRPr>
          </a:p>
          <a:p>
            <a:endParaRPr lang="en-US" dirty="0">
              <a:solidFill>
                <a:prstClr val="black"/>
              </a:solidFill>
              <a:latin typeface="Constantia"/>
            </a:endParaRPr>
          </a:p>
          <a:p>
            <a:endParaRPr lang="en-US" dirty="0">
              <a:solidFill>
                <a:prstClr val="black"/>
              </a:solidFill>
              <a:latin typeface="Calibri"/>
            </a:endParaRPr>
          </a:p>
          <a:p>
            <a:endParaRPr lang="en-US" dirty="0"/>
          </a:p>
        </p:txBody>
      </p:sp>
    </p:spTree>
    <p:extLst>
      <p:ext uri="{BB962C8B-B14F-4D97-AF65-F5344CB8AC3E}">
        <p14:creationId xmlns:p14="http://schemas.microsoft.com/office/powerpoint/2010/main" val="1402859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8EF6-B2AC-4328-A562-D2FAD14468EB}"/>
              </a:ext>
            </a:extLst>
          </p:cNvPr>
          <p:cNvSpPr>
            <a:spLocks noGrp="1"/>
          </p:cNvSpPr>
          <p:nvPr>
            <p:ph type="title"/>
          </p:nvPr>
        </p:nvSpPr>
        <p:spPr/>
        <p:txBody>
          <a:bodyPr/>
          <a:lstStyle/>
          <a:p>
            <a:r>
              <a:rPr lang="en-US" dirty="0"/>
              <a:t>Employee Obligations</a:t>
            </a:r>
          </a:p>
        </p:txBody>
      </p:sp>
      <p:sp>
        <p:nvSpPr>
          <p:cNvPr id="7" name="Content Placeholder 6">
            <a:extLst>
              <a:ext uri="{FF2B5EF4-FFF2-40B4-BE49-F238E27FC236}">
                <a16:creationId xmlns:a16="http://schemas.microsoft.com/office/drawing/2014/main" id="{0F804350-3CC5-40CB-8400-7963A36E5B1F}"/>
              </a:ext>
            </a:extLst>
          </p:cNvPr>
          <p:cNvSpPr>
            <a:spLocks noGrp="1"/>
          </p:cNvSpPr>
          <p:nvPr>
            <p:ph idx="1"/>
          </p:nvPr>
        </p:nvSpPr>
        <p:spPr/>
        <p:txBody>
          <a:bodyPr>
            <a:normAutofit fontScale="92500" lnSpcReduction="10000"/>
          </a:bodyPr>
          <a:lstStyle/>
          <a:p>
            <a:r>
              <a:rPr lang="en-US" dirty="0"/>
              <a:t>Know who the District Title IX Coordinator is (their information will be posted on the school’s website) </a:t>
            </a:r>
          </a:p>
          <a:p>
            <a:r>
              <a:rPr lang="en-US" dirty="0"/>
              <a:t>Recognize a potential Title IX violation </a:t>
            </a:r>
          </a:p>
          <a:p>
            <a:r>
              <a:rPr lang="en-US" dirty="0"/>
              <a:t>Report any potential Title IX violation to the Title IX Coordinator the same day you receive notice of it </a:t>
            </a:r>
          </a:p>
          <a:p>
            <a:r>
              <a:rPr lang="en-US" dirty="0"/>
              <a:t>Review your district’s anti-discrimination and antiharassment policies as soon as they are updated</a:t>
            </a:r>
          </a:p>
          <a:p>
            <a:r>
              <a:rPr lang="en-US" dirty="0"/>
              <a:t>Act in a manner that lessens the harm </a:t>
            </a:r>
          </a:p>
          <a:p>
            <a:r>
              <a:rPr lang="en-US" dirty="0"/>
              <a:t>Participate in investigation/work with the Title IX Coordinator </a:t>
            </a:r>
          </a:p>
          <a:p>
            <a:r>
              <a:rPr lang="en-US" dirty="0"/>
              <a:t>Document knowledge and </a:t>
            </a:r>
            <a:r>
              <a:rPr lang="en-US"/>
              <a:t>who you have </a:t>
            </a:r>
            <a:r>
              <a:rPr lang="en-US" dirty="0"/>
              <a:t>spoken to </a:t>
            </a:r>
          </a:p>
          <a:p>
            <a:r>
              <a:rPr lang="en-US" dirty="0"/>
              <a:t>Confidentiality</a:t>
            </a:r>
          </a:p>
        </p:txBody>
      </p:sp>
    </p:spTree>
    <p:extLst>
      <p:ext uri="{BB962C8B-B14F-4D97-AF65-F5344CB8AC3E}">
        <p14:creationId xmlns:p14="http://schemas.microsoft.com/office/powerpoint/2010/main" val="678434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5670-53A4-48C5-AB54-94745389063E}"/>
              </a:ext>
            </a:extLst>
          </p:cNvPr>
          <p:cNvSpPr>
            <a:spLocks noGrp="1"/>
          </p:cNvSpPr>
          <p:nvPr>
            <p:ph type="title"/>
          </p:nvPr>
        </p:nvSpPr>
        <p:spPr>
          <a:xfrm>
            <a:off x="483079" y="-141301"/>
            <a:ext cx="10972800" cy="1143000"/>
          </a:xfrm>
        </p:spPr>
        <p:txBody>
          <a:bodyPr/>
          <a:lstStyle/>
          <a:p>
            <a:r>
              <a:rPr lang="en-US" dirty="0"/>
              <a:t>Investigator Obligations</a:t>
            </a:r>
          </a:p>
        </p:txBody>
      </p:sp>
      <p:sp>
        <p:nvSpPr>
          <p:cNvPr id="3" name="Content Placeholder 2">
            <a:extLst>
              <a:ext uri="{FF2B5EF4-FFF2-40B4-BE49-F238E27FC236}">
                <a16:creationId xmlns:a16="http://schemas.microsoft.com/office/drawing/2014/main" id="{531E3AE2-9339-4D32-ACF3-DF85A98B8B91}"/>
              </a:ext>
            </a:extLst>
          </p:cNvPr>
          <p:cNvSpPr>
            <a:spLocks noGrp="1"/>
          </p:cNvSpPr>
          <p:nvPr>
            <p:ph idx="1"/>
          </p:nvPr>
        </p:nvSpPr>
        <p:spPr>
          <a:xfrm>
            <a:off x="356558" y="1821209"/>
            <a:ext cx="11099321" cy="4840857"/>
          </a:xfrm>
        </p:spPr>
        <p:txBody>
          <a:bodyPr>
            <a:noAutofit/>
          </a:bodyPr>
          <a:lstStyle/>
          <a:p>
            <a:r>
              <a:rPr lang="en-US" sz="1800" dirty="0"/>
              <a:t>Be impartial- greatly aided by not pre-judging facts</a:t>
            </a:r>
          </a:p>
          <a:p>
            <a:r>
              <a:rPr lang="en-US" sz="1800" dirty="0"/>
              <a:t>Be unbiased- preamble to regulations concerns about all paid staff members being biased in favor of institution; avoid comments that support complainant or respondent; avoid appearance of bias</a:t>
            </a:r>
          </a:p>
          <a:p>
            <a:r>
              <a:rPr lang="en-US" sz="1800" dirty="0"/>
              <a:t>Keep an open mind as a decision-maker and actively listen to all the facts presented as subjected to cross-examination*</a:t>
            </a:r>
          </a:p>
          <a:p>
            <a:r>
              <a:rPr lang="en-US" sz="1800" dirty="0"/>
              <a:t>Each case is unique and different</a:t>
            </a:r>
          </a:p>
          <a:p>
            <a:r>
              <a:rPr lang="en-US" sz="1800" dirty="0"/>
              <a:t>Avoid Conflicts of Interest </a:t>
            </a:r>
          </a:p>
          <a:p>
            <a:pPr lvl="1"/>
            <a:r>
              <a:rPr lang="en-US" sz="1800" dirty="0"/>
              <a:t>Examples </a:t>
            </a:r>
          </a:p>
          <a:p>
            <a:pPr lvl="2"/>
            <a:r>
              <a:rPr lang="en-US" sz="1800" dirty="0"/>
              <a:t>Title IX Coordinator supervisor of decision-maker</a:t>
            </a:r>
          </a:p>
          <a:p>
            <a:pPr lvl="2"/>
            <a:r>
              <a:rPr lang="en-US" sz="1800" dirty="0"/>
              <a:t>Co-mingling of administrative and adjudicative roles</a:t>
            </a:r>
          </a:p>
        </p:txBody>
      </p:sp>
    </p:spTree>
    <p:extLst>
      <p:ext uri="{BB962C8B-B14F-4D97-AF65-F5344CB8AC3E}">
        <p14:creationId xmlns:p14="http://schemas.microsoft.com/office/powerpoint/2010/main" val="1283733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D465-5E09-4A74-8280-D30AACE02F3D}"/>
              </a:ext>
            </a:extLst>
          </p:cNvPr>
          <p:cNvSpPr>
            <a:spLocks noGrp="1"/>
          </p:cNvSpPr>
          <p:nvPr>
            <p:ph type="title"/>
          </p:nvPr>
        </p:nvSpPr>
        <p:spPr/>
        <p:txBody>
          <a:bodyPr/>
          <a:lstStyle/>
          <a:p>
            <a:r>
              <a:rPr lang="en-US" dirty="0"/>
              <a:t>Investigator Obligations</a:t>
            </a:r>
          </a:p>
        </p:txBody>
      </p:sp>
      <p:sp>
        <p:nvSpPr>
          <p:cNvPr id="3" name="Content Placeholder 2">
            <a:extLst>
              <a:ext uri="{FF2B5EF4-FFF2-40B4-BE49-F238E27FC236}">
                <a16:creationId xmlns:a16="http://schemas.microsoft.com/office/drawing/2014/main" id="{85E12991-72DB-4AFD-879A-28F04DCB2D29}"/>
              </a:ext>
            </a:extLst>
          </p:cNvPr>
          <p:cNvSpPr>
            <a:spLocks noGrp="1"/>
          </p:cNvSpPr>
          <p:nvPr>
            <p:ph idx="1"/>
          </p:nvPr>
        </p:nvSpPr>
        <p:spPr/>
        <p:txBody>
          <a:bodyPr/>
          <a:lstStyle/>
          <a:p>
            <a:r>
              <a:rPr lang="en-US" sz="1800" dirty="0"/>
              <a:t>BUT: </a:t>
            </a:r>
          </a:p>
          <a:p>
            <a:pPr lvl="1" algn="just"/>
            <a:r>
              <a:rPr lang="en-US" sz="1800" dirty="0"/>
              <a:t>Final regulations “leave recipients flexibility to use their own employees, or to outsource Title IX investigation and adjudication functions, and the Department encourages recipients to pursue alternatives to the inherent difficulties that arise when a recipient’s own employees are expected to perform functions free from conflicts of interest and bias.”</a:t>
            </a:r>
          </a:p>
          <a:p>
            <a:pPr lvl="1" algn="just"/>
            <a:r>
              <a:rPr lang="en-US" sz="1800" dirty="0"/>
              <a:t>No per se prohibited conflicts of interest under 106.45(b)(1)(iii) in using employees or administrative staff.  (p. 826)</a:t>
            </a:r>
          </a:p>
          <a:p>
            <a:pPr lvl="1" algn="just"/>
            <a:r>
              <a:rPr lang="en-US" sz="1800" dirty="0"/>
              <a:t>Notes that excluding certain professionals out of fear of bias would improperly exclude experienced, knowledgeable individuals who are capable of serving impartially (citing history of working in the field of sexual violence).  (p. 827)</a:t>
            </a:r>
          </a:p>
          <a:p>
            <a:endParaRPr lang="en-US" dirty="0"/>
          </a:p>
        </p:txBody>
      </p:sp>
    </p:spTree>
    <p:extLst>
      <p:ext uri="{BB962C8B-B14F-4D97-AF65-F5344CB8AC3E}">
        <p14:creationId xmlns:p14="http://schemas.microsoft.com/office/powerpoint/2010/main" val="3980839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1C68-4B45-45E8-A8EB-EDD9AFF4CF9D}"/>
              </a:ext>
            </a:extLst>
          </p:cNvPr>
          <p:cNvSpPr>
            <a:spLocks noGrp="1"/>
          </p:cNvSpPr>
          <p:nvPr>
            <p:ph type="title"/>
          </p:nvPr>
        </p:nvSpPr>
        <p:spPr/>
        <p:txBody>
          <a:bodyPr/>
          <a:lstStyle/>
          <a:p>
            <a:r>
              <a:rPr lang="en-US" dirty="0"/>
              <a:t>Investigator Obligations</a:t>
            </a:r>
          </a:p>
        </p:txBody>
      </p:sp>
      <p:sp>
        <p:nvSpPr>
          <p:cNvPr id="3" name="Content Placeholder 2">
            <a:extLst>
              <a:ext uri="{FF2B5EF4-FFF2-40B4-BE49-F238E27FC236}">
                <a16:creationId xmlns:a16="http://schemas.microsoft.com/office/drawing/2014/main" id="{FF38E1C8-4E90-4696-AF04-3BBCFC815D0C}"/>
              </a:ext>
            </a:extLst>
          </p:cNvPr>
          <p:cNvSpPr>
            <a:spLocks noGrp="1"/>
          </p:cNvSpPr>
          <p:nvPr>
            <p:ph idx="1"/>
          </p:nvPr>
        </p:nvSpPr>
        <p:spPr/>
        <p:txBody>
          <a:bodyPr/>
          <a:lstStyle/>
          <a:p>
            <a:r>
              <a:rPr lang="en-US" dirty="0"/>
              <a:t>Avoid Sex Stereotypes</a:t>
            </a:r>
          </a:p>
          <a:p>
            <a:pPr lvl="1"/>
            <a:r>
              <a:rPr lang="en-US" dirty="0"/>
              <a:t>“Must” not rely on sex stereotypes: (e.g., Women have regret about sex and lie about sexual assaults, men are sexually aggressive or likely to perpetrate sexual assault)</a:t>
            </a:r>
          </a:p>
          <a:p>
            <a:pPr lvl="1"/>
            <a:r>
              <a:rPr lang="en-US" dirty="0"/>
              <a:t>Also helpful to avoiding pre-judgment of facts, remaining unbiased and impartial</a:t>
            </a:r>
          </a:p>
        </p:txBody>
      </p:sp>
    </p:spTree>
    <p:extLst>
      <p:ext uri="{BB962C8B-B14F-4D97-AF65-F5344CB8AC3E}">
        <p14:creationId xmlns:p14="http://schemas.microsoft.com/office/powerpoint/2010/main" val="4169814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5DB6-276C-43FF-BE43-DAAB6BB98BB9}"/>
              </a:ext>
            </a:extLst>
          </p:cNvPr>
          <p:cNvSpPr>
            <a:spLocks noGrp="1"/>
          </p:cNvSpPr>
          <p:nvPr>
            <p:ph type="title"/>
          </p:nvPr>
        </p:nvSpPr>
        <p:spPr/>
        <p:txBody>
          <a:bodyPr/>
          <a:lstStyle/>
          <a:p>
            <a:r>
              <a:rPr lang="en-US" dirty="0"/>
              <a:t>Investigation Process</a:t>
            </a:r>
          </a:p>
        </p:txBody>
      </p:sp>
      <p:sp>
        <p:nvSpPr>
          <p:cNvPr id="3" name="Content Placeholder 2">
            <a:extLst>
              <a:ext uri="{FF2B5EF4-FFF2-40B4-BE49-F238E27FC236}">
                <a16:creationId xmlns:a16="http://schemas.microsoft.com/office/drawing/2014/main" id="{119E4466-40F7-47F5-8B82-1FA262CCAE62}"/>
              </a:ext>
            </a:extLst>
          </p:cNvPr>
          <p:cNvSpPr>
            <a:spLocks noGrp="1"/>
          </p:cNvSpPr>
          <p:nvPr>
            <p:ph idx="1"/>
          </p:nvPr>
        </p:nvSpPr>
        <p:spPr/>
        <p:txBody>
          <a:bodyPr>
            <a:normAutofit fontScale="92500" lnSpcReduction="20000"/>
          </a:bodyPr>
          <a:lstStyle/>
          <a:p>
            <a:r>
              <a:rPr lang="en-US" dirty="0"/>
              <a:t>Initial Review </a:t>
            </a:r>
          </a:p>
          <a:p>
            <a:pPr lvl="1"/>
            <a:r>
              <a:rPr lang="en-US" dirty="0"/>
              <a:t>Review notes and information collected by Title IX coordinator </a:t>
            </a:r>
          </a:p>
          <a:p>
            <a:pPr lvl="1"/>
            <a:r>
              <a:rPr lang="en-US" dirty="0"/>
              <a:t>Review notices to complainant and respondent </a:t>
            </a:r>
          </a:p>
          <a:p>
            <a:pPr lvl="1"/>
            <a:r>
              <a:rPr lang="en-US" dirty="0"/>
              <a:t>Review policy/Code of Conduct </a:t>
            </a:r>
          </a:p>
          <a:p>
            <a:pPr lvl="1"/>
            <a:r>
              <a:rPr lang="en-US" dirty="0"/>
              <a:t>Define Scope of Investigation </a:t>
            </a:r>
          </a:p>
          <a:p>
            <a:pPr lvl="2"/>
            <a:r>
              <a:rPr lang="en-US" dirty="0"/>
              <a:t>What is disputed? What is agreed upon? </a:t>
            </a:r>
          </a:p>
          <a:p>
            <a:pPr marL="293688" lvl="2" indent="-293688">
              <a:buClr>
                <a:schemeClr val="bg2">
                  <a:lumMod val="75000"/>
                </a:schemeClr>
              </a:buClr>
            </a:pPr>
            <a:r>
              <a:rPr lang="en-US" sz="2600" dirty="0"/>
              <a:t>Collect Evidence </a:t>
            </a:r>
          </a:p>
          <a:p>
            <a:pPr marL="568008" lvl="4" indent="-293688">
              <a:buClr>
                <a:schemeClr val="accent1"/>
              </a:buClr>
            </a:pPr>
            <a:r>
              <a:rPr lang="en-US" sz="2400" dirty="0"/>
              <a:t>Video footage </a:t>
            </a:r>
          </a:p>
          <a:p>
            <a:pPr marL="568008" lvl="4" indent="-293688">
              <a:buClr>
                <a:schemeClr val="accent1"/>
              </a:buClr>
            </a:pPr>
            <a:r>
              <a:rPr lang="en-US" sz="2400" dirty="0"/>
              <a:t>Pictures audio from phones </a:t>
            </a:r>
          </a:p>
          <a:p>
            <a:pPr marL="568008" lvl="4" indent="-293688">
              <a:buClr>
                <a:schemeClr val="accent1"/>
              </a:buClr>
            </a:pPr>
            <a:r>
              <a:rPr lang="en-US" sz="2400" dirty="0"/>
              <a:t>Police reports </a:t>
            </a:r>
          </a:p>
          <a:p>
            <a:pPr marL="568008" lvl="4" indent="-293688">
              <a:buClr>
                <a:schemeClr val="accent1"/>
              </a:buClr>
            </a:pPr>
            <a:r>
              <a:rPr lang="en-US" sz="2400" dirty="0"/>
              <a:t>Prior complaints </a:t>
            </a:r>
          </a:p>
          <a:p>
            <a:pPr marL="568008" lvl="4" indent="-293688">
              <a:buClr>
                <a:schemeClr val="accent1"/>
              </a:buClr>
            </a:pPr>
            <a:r>
              <a:rPr lang="en-US" sz="2400" dirty="0"/>
              <a:t>E-mails/texts </a:t>
            </a:r>
          </a:p>
        </p:txBody>
      </p:sp>
    </p:spTree>
    <p:extLst>
      <p:ext uri="{BB962C8B-B14F-4D97-AF65-F5344CB8AC3E}">
        <p14:creationId xmlns:p14="http://schemas.microsoft.com/office/powerpoint/2010/main" val="809686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BCF4-ADD9-4FA3-91DD-0C4047260D58}"/>
              </a:ext>
            </a:extLst>
          </p:cNvPr>
          <p:cNvSpPr>
            <a:spLocks noGrp="1"/>
          </p:cNvSpPr>
          <p:nvPr>
            <p:ph type="title"/>
          </p:nvPr>
        </p:nvSpPr>
        <p:spPr>
          <a:xfrm>
            <a:off x="609600" y="290020"/>
            <a:ext cx="10972800" cy="1143000"/>
          </a:xfrm>
        </p:spPr>
        <p:txBody>
          <a:bodyPr/>
          <a:lstStyle/>
          <a:p>
            <a:r>
              <a:rPr lang="en-US" dirty="0"/>
              <a:t>Investigation Process</a:t>
            </a:r>
          </a:p>
        </p:txBody>
      </p:sp>
      <p:sp>
        <p:nvSpPr>
          <p:cNvPr id="3" name="Content Placeholder 2">
            <a:extLst>
              <a:ext uri="{FF2B5EF4-FFF2-40B4-BE49-F238E27FC236}">
                <a16:creationId xmlns:a16="http://schemas.microsoft.com/office/drawing/2014/main" id="{2725BAD2-F592-4467-AE41-EECB83E703A5}"/>
              </a:ext>
            </a:extLst>
          </p:cNvPr>
          <p:cNvSpPr>
            <a:spLocks noGrp="1"/>
          </p:cNvSpPr>
          <p:nvPr>
            <p:ph idx="1"/>
          </p:nvPr>
        </p:nvSpPr>
        <p:spPr>
          <a:xfrm>
            <a:off x="284673" y="1570008"/>
            <a:ext cx="11297728" cy="5158596"/>
          </a:xfrm>
        </p:spPr>
        <p:txBody>
          <a:bodyPr>
            <a:normAutofit fontScale="62500" lnSpcReduction="20000"/>
          </a:bodyPr>
          <a:lstStyle/>
          <a:p>
            <a:r>
              <a:rPr lang="en-US" dirty="0"/>
              <a:t>Witness interviews</a:t>
            </a:r>
          </a:p>
          <a:p>
            <a:pPr lvl="1"/>
            <a:r>
              <a:rPr lang="en-US" dirty="0"/>
              <a:t>Craft Questions for each individual interviewed </a:t>
            </a:r>
          </a:p>
          <a:p>
            <a:pPr lvl="1"/>
            <a:r>
              <a:rPr lang="en-US" dirty="0"/>
              <a:t>Identify who to include?  Is there a criminal investigation? </a:t>
            </a:r>
          </a:p>
          <a:p>
            <a:pPr lvl="1"/>
            <a:r>
              <a:rPr lang="en-US" dirty="0"/>
              <a:t>In what order would you interview?  </a:t>
            </a:r>
          </a:p>
          <a:p>
            <a:pPr lvl="1"/>
            <a:r>
              <a:rPr lang="en-US" dirty="0"/>
              <a:t>Have evidence with you that you may need to show witness</a:t>
            </a:r>
          </a:p>
          <a:p>
            <a:pPr lvl="1"/>
            <a:r>
              <a:rPr lang="en-US" dirty="0"/>
              <a:t>Begin broadly- elicit a monologue about incident</a:t>
            </a:r>
          </a:p>
          <a:p>
            <a:pPr lvl="1"/>
            <a:r>
              <a:rPr lang="en-US" dirty="0"/>
              <a:t>Consider confidentiality and FERPA in your questions </a:t>
            </a:r>
          </a:p>
          <a:p>
            <a:pPr lvl="1"/>
            <a:r>
              <a:rPr lang="en-US" dirty="0"/>
              <a:t>Explain Retaliation </a:t>
            </a:r>
          </a:p>
          <a:p>
            <a:pPr lvl="1"/>
            <a:r>
              <a:rPr lang="en-US" dirty="0"/>
              <a:t>Ask if they have any other information or evidence </a:t>
            </a:r>
          </a:p>
          <a:p>
            <a:pPr lvl="1"/>
            <a:r>
              <a:rPr lang="en-US" dirty="0"/>
              <a:t>Discuss confidentiality </a:t>
            </a:r>
          </a:p>
          <a:p>
            <a:pPr lvl="1"/>
            <a:r>
              <a:rPr lang="en-US" dirty="0"/>
              <a:t>Inform witness of next steps</a:t>
            </a:r>
          </a:p>
          <a:p>
            <a:r>
              <a:rPr lang="en-US" dirty="0"/>
              <a:t>Note-taking</a:t>
            </a:r>
          </a:p>
          <a:p>
            <a:pPr lvl="1"/>
            <a:r>
              <a:rPr lang="en-US" dirty="0"/>
              <a:t>Write down follow-up witnesses </a:t>
            </a:r>
          </a:p>
          <a:p>
            <a:pPr lvl="1"/>
            <a:r>
              <a:rPr lang="en-US" dirty="0"/>
              <a:t>Try to record exact quotes when possible</a:t>
            </a:r>
          </a:p>
          <a:p>
            <a:r>
              <a:rPr lang="en-US" dirty="0"/>
              <a:t>Follow-up Questions</a:t>
            </a:r>
          </a:p>
          <a:p>
            <a:pPr lvl="1"/>
            <a:r>
              <a:rPr lang="en-US" dirty="0"/>
              <a:t>Re-review notes </a:t>
            </a:r>
          </a:p>
          <a:p>
            <a:r>
              <a:rPr lang="en-US" dirty="0"/>
              <a:t>Make assessments on credibility</a:t>
            </a:r>
          </a:p>
          <a:p>
            <a:pPr lvl="1"/>
            <a:r>
              <a:rPr lang="en-US" dirty="0"/>
              <a:t>Ask questions to test memory </a:t>
            </a:r>
          </a:p>
          <a:p>
            <a:pPr lvl="1"/>
            <a:r>
              <a:rPr lang="en-US" dirty="0"/>
              <a:t>Keep notes on credibility to assist decision-maker </a:t>
            </a:r>
          </a:p>
          <a:p>
            <a:pPr lvl="1"/>
            <a:r>
              <a:rPr lang="en-US" dirty="0"/>
              <a:t>Identify where witness may corroborate or contradict testimony </a:t>
            </a:r>
          </a:p>
        </p:txBody>
      </p:sp>
    </p:spTree>
    <p:extLst>
      <p:ext uri="{BB962C8B-B14F-4D97-AF65-F5344CB8AC3E}">
        <p14:creationId xmlns:p14="http://schemas.microsoft.com/office/powerpoint/2010/main" val="2578890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9D55-978A-48BC-B937-DCE446BDA648}"/>
              </a:ext>
            </a:extLst>
          </p:cNvPr>
          <p:cNvSpPr>
            <a:spLocks noGrp="1"/>
          </p:cNvSpPr>
          <p:nvPr>
            <p:ph type="title"/>
          </p:nvPr>
        </p:nvSpPr>
        <p:spPr/>
        <p:txBody>
          <a:bodyPr/>
          <a:lstStyle/>
          <a:p>
            <a:r>
              <a:rPr lang="en-US" dirty="0"/>
              <a:t>Investigation Process</a:t>
            </a:r>
          </a:p>
        </p:txBody>
      </p:sp>
      <p:sp>
        <p:nvSpPr>
          <p:cNvPr id="3" name="Content Placeholder 2">
            <a:extLst>
              <a:ext uri="{FF2B5EF4-FFF2-40B4-BE49-F238E27FC236}">
                <a16:creationId xmlns:a16="http://schemas.microsoft.com/office/drawing/2014/main" id="{0E73F4D5-2DDE-46B9-BA5F-551CD75F9F88}"/>
              </a:ext>
            </a:extLst>
          </p:cNvPr>
          <p:cNvSpPr>
            <a:spLocks noGrp="1"/>
          </p:cNvSpPr>
          <p:nvPr>
            <p:ph idx="1"/>
          </p:nvPr>
        </p:nvSpPr>
        <p:spPr/>
        <p:txBody>
          <a:bodyPr>
            <a:normAutofit fontScale="62500" lnSpcReduction="20000"/>
          </a:bodyPr>
          <a:lstStyle/>
          <a:p>
            <a:r>
              <a:rPr lang="en-US" dirty="0"/>
              <a:t>After interview</a:t>
            </a:r>
          </a:p>
          <a:p>
            <a:pPr lvl="1"/>
            <a:r>
              <a:rPr lang="en-US" dirty="0"/>
              <a:t>Update investigation log </a:t>
            </a:r>
          </a:p>
          <a:p>
            <a:pPr lvl="1"/>
            <a:r>
              <a:rPr lang="en-US" dirty="0"/>
              <a:t>Review notes, make corrections </a:t>
            </a:r>
          </a:p>
          <a:p>
            <a:pPr lvl="1"/>
            <a:r>
              <a:rPr lang="en-US" dirty="0"/>
              <a:t>Update list of evidence and witnesses </a:t>
            </a:r>
          </a:p>
          <a:p>
            <a:pPr lvl="1"/>
            <a:r>
              <a:rPr lang="en-US" dirty="0"/>
              <a:t>Write down questions for other witnesses </a:t>
            </a:r>
          </a:p>
          <a:p>
            <a:r>
              <a:rPr lang="en-US" dirty="0"/>
              <a:t>Inspection and Review of Evidence</a:t>
            </a:r>
          </a:p>
          <a:p>
            <a:pPr lvl="1"/>
            <a:r>
              <a:rPr lang="en-US" dirty="0"/>
              <a:t>Both parties must be provided evidence that is directly related to allegations, even if you do not expect decision maker to rely on it </a:t>
            </a:r>
          </a:p>
          <a:p>
            <a:pPr lvl="1"/>
            <a:r>
              <a:rPr lang="en-US" dirty="0"/>
              <a:t>Allow them 10 days to review </a:t>
            </a:r>
          </a:p>
          <a:p>
            <a:pPr lvl="1"/>
            <a:r>
              <a:rPr lang="en-US" dirty="0"/>
              <a:t>Allow written response </a:t>
            </a:r>
          </a:p>
          <a:p>
            <a:pPr lvl="1"/>
            <a:r>
              <a:rPr lang="en-US" dirty="0"/>
              <a:t>Follow up when necessary </a:t>
            </a:r>
          </a:p>
          <a:p>
            <a:pPr lvl="1"/>
            <a:r>
              <a:rPr lang="en-US" dirty="0"/>
              <a:t>Consider responses when preparing report </a:t>
            </a:r>
          </a:p>
          <a:p>
            <a:r>
              <a:rPr lang="en-US" dirty="0"/>
              <a:t>Create Investigation Report</a:t>
            </a:r>
          </a:p>
          <a:p>
            <a:pPr lvl="1"/>
            <a:r>
              <a:rPr lang="en-US" dirty="0"/>
              <a:t>Summarize facts </a:t>
            </a:r>
          </a:p>
          <a:p>
            <a:pPr lvl="1"/>
            <a:r>
              <a:rPr lang="en-US" dirty="0"/>
              <a:t>No determination </a:t>
            </a:r>
          </a:p>
          <a:p>
            <a:pPr lvl="1"/>
            <a:r>
              <a:rPr lang="en-US" dirty="0"/>
              <a:t>Provide to parties </a:t>
            </a:r>
          </a:p>
          <a:p>
            <a:pPr lvl="1"/>
            <a:r>
              <a:rPr lang="en-US" dirty="0"/>
              <a:t>Allow 10 days to review </a:t>
            </a:r>
          </a:p>
          <a:p>
            <a:pPr marL="0" indent="0">
              <a:buNone/>
            </a:pPr>
            <a:endParaRPr lang="en-US" dirty="0"/>
          </a:p>
        </p:txBody>
      </p:sp>
    </p:spTree>
    <p:extLst>
      <p:ext uri="{BB962C8B-B14F-4D97-AF65-F5344CB8AC3E}">
        <p14:creationId xmlns:p14="http://schemas.microsoft.com/office/powerpoint/2010/main" val="3636260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32FF-B2AC-46FC-A05C-6F04BD94B27F}"/>
              </a:ext>
            </a:extLst>
          </p:cNvPr>
          <p:cNvSpPr>
            <a:spLocks noGrp="1"/>
          </p:cNvSpPr>
          <p:nvPr>
            <p:ph type="title"/>
          </p:nvPr>
        </p:nvSpPr>
        <p:spPr>
          <a:xfrm>
            <a:off x="549215" y="267420"/>
            <a:ext cx="10972800" cy="1143000"/>
          </a:xfrm>
        </p:spPr>
        <p:txBody>
          <a:bodyPr>
            <a:normAutofit fontScale="90000"/>
          </a:bodyPr>
          <a:lstStyle/>
          <a:p>
            <a:pPr algn="ctr"/>
            <a:r>
              <a:rPr lang="en-US" dirty="0"/>
              <a:t>The Intersection of Title IX, the IDEA, and Section 504</a:t>
            </a:r>
          </a:p>
        </p:txBody>
      </p:sp>
      <p:sp>
        <p:nvSpPr>
          <p:cNvPr id="3" name="Content Placeholder 2">
            <a:extLst>
              <a:ext uri="{FF2B5EF4-FFF2-40B4-BE49-F238E27FC236}">
                <a16:creationId xmlns:a16="http://schemas.microsoft.com/office/drawing/2014/main" id="{F5370259-B745-4887-8989-7E4A18B57DEB}"/>
              </a:ext>
            </a:extLst>
          </p:cNvPr>
          <p:cNvSpPr>
            <a:spLocks noGrp="1"/>
          </p:cNvSpPr>
          <p:nvPr>
            <p:ph idx="1"/>
          </p:nvPr>
        </p:nvSpPr>
        <p:spPr>
          <a:xfrm>
            <a:off x="388189" y="1535503"/>
            <a:ext cx="11194211" cy="5055078"/>
          </a:xfrm>
        </p:spPr>
        <p:txBody>
          <a:bodyPr>
            <a:normAutofit fontScale="70000" lnSpcReduction="20000"/>
          </a:bodyPr>
          <a:lstStyle/>
          <a:p>
            <a:pPr algn="just"/>
            <a:r>
              <a:rPr lang="en-US" dirty="0"/>
              <a:t>Title IX Grievance Process conflict with IDEA and Section 504 timelines </a:t>
            </a:r>
          </a:p>
          <a:p>
            <a:pPr lvl="1" algn="just"/>
            <a:r>
              <a:rPr lang="en-US" dirty="0"/>
              <a:t>Removals under IDEA or 504 used to satisfy Title IX obligations </a:t>
            </a:r>
          </a:p>
          <a:p>
            <a:pPr marL="393192" lvl="1" indent="0" algn="just">
              <a:buNone/>
            </a:pPr>
            <a:endParaRPr lang="en-US" dirty="0"/>
          </a:p>
          <a:p>
            <a:pPr algn="just"/>
            <a:r>
              <a:rPr lang="en-US" dirty="0"/>
              <a:t>Special education and 504 Coordinators communicate with Title IX investigator and Coordinator </a:t>
            </a:r>
          </a:p>
          <a:p>
            <a:pPr marL="0" indent="0" algn="just">
              <a:buNone/>
            </a:pPr>
            <a:endParaRPr lang="en-US" dirty="0"/>
          </a:p>
          <a:p>
            <a:pPr algn="just"/>
            <a:r>
              <a:rPr lang="en-US" dirty="0"/>
              <a:t>Emergency removal of a special education student, but conduct is also manifestation of disability?</a:t>
            </a:r>
          </a:p>
          <a:p>
            <a:pPr marL="0" indent="0" algn="just">
              <a:buNone/>
            </a:pPr>
            <a:r>
              <a:rPr lang="en-US" dirty="0"/>
              <a:t> </a:t>
            </a:r>
          </a:p>
          <a:p>
            <a:pPr algn="just"/>
            <a:r>
              <a:rPr lang="en-US" dirty="0"/>
              <a:t>Title IX process takes 20 plus days at a minimum (only 10 days under IDEA and 504) </a:t>
            </a:r>
          </a:p>
          <a:p>
            <a:pPr marL="0" indent="0" algn="just">
              <a:buNone/>
            </a:pPr>
            <a:endParaRPr lang="en-US" dirty="0"/>
          </a:p>
          <a:p>
            <a:pPr algn="just"/>
            <a:r>
              <a:rPr lang="en-US" dirty="0"/>
              <a:t>Supportive Measures </a:t>
            </a:r>
          </a:p>
          <a:p>
            <a:pPr lvl="1" algn="just"/>
            <a:r>
              <a:rPr lang="en-US" dirty="0"/>
              <a:t>Written into IEP/504?  </a:t>
            </a:r>
          </a:p>
          <a:p>
            <a:pPr lvl="1" algn="just"/>
            <a:r>
              <a:rPr lang="en-US" dirty="0"/>
              <a:t>Are those services now required for FAPE? </a:t>
            </a:r>
          </a:p>
          <a:p>
            <a:pPr lvl="1" algn="just"/>
            <a:r>
              <a:rPr lang="en-US" dirty="0"/>
              <a:t>Are they changes in placement? </a:t>
            </a:r>
          </a:p>
          <a:p>
            <a:pPr lvl="1" algn="just"/>
            <a:r>
              <a:rPr lang="en-US" dirty="0"/>
              <a:t>Must the team meet PRIOR to any interim measures being implemented? </a:t>
            </a:r>
          </a:p>
          <a:p>
            <a:pPr lvl="1" algn="just"/>
            <a:r>
              <a:rPr lang="en-US" dirty="0"/>
              <a:t>Is Title IX coordinator now part of IEP team? </a:t>
            </a:r>
          </a:p>
          <a:p>
            <a:pPr marL="393192" lvl="1" indent="0" algn="just">
              <a:buNone/>
            </a:pPr>
            <a:endParaRPr lang="en-US" dirty="0"/>
          </a:p>
          <a:p>
            <a:pPr algn="just"/>
            <a:r>
              <a:rPr lang="en-US" dirty="0"/>
              <a:t>Will Title IX process be delayed while IEP/504 teams meet? </a:t>
            </a:r>
          </a:p>
        </p:txBody>
      </p:sp>
    </p:spTree>
    <p:extLst>
      <p:ext uri="{BB962C8B-B14F-4D97-AF65-F5344CB8AC3E}">
        <p14:creationId xmlns:p14="http://schemas.microsoft.com/office/powerpoint/2010/main" val="350905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F398-92E9-48D7-BFC0-508FC8FC6066}"/>
              </a:ext>
            </a:extLst>
          </p:cNvPr>
          <p:cNvSpPr>
            <a:spLocks noGrp="1"/>
          </p:cNvSpPr>
          <p:nvPr>
            <p:ph type="title"/>
          </p:nvPr>
        </p:nvSpPr>
        <p:spPr>
          <a:xfrm>
            <a:off x="1948543" y="228600"/>
            <a:ext cx="8229600" cy="1143000"/>
          </a:xfrm>
        </p:spPr>
        <p:txBody>
          <a:bodyPr/>
          <a:lstStyle/>
          <a:p>
            <a:r>
              <a:rPr lang="en-US" dirty="0"/>
              <a:t>Title VI and Title VII</a:t>
            </a:r>
          </a:p>
        </p:txBody>
      </p:sp>
      <p:sp>
        <p:nvSpPr>
          <p:cNvPr id="3" name="Content Placeholder 2">
            <a:extLst>
              <a:ext uri="{FF2B5EF4-FFF2-40B4-BE49-F238E27FC236}">
                <a16:creationId xmlns:a16="http://schemas.microsoft.com/office/drawing/2014/main" id="{C3A476FD-C81A-4EE6-BE52-605F1CEADE66}"/>
              </a:ext>
            </a:extLst>
          </p:cNvPr>
          <p:cNvSpPr>
            <a:spLocks noGrp="1"/>
          </p:cNvSpPr>
          <p:nvPr>
            <p:ph idx="1"/>
          </p:nvPr>
        </p:nvSpPr>
        <p:spPr>
          <a:xfrm>
            <a:off x="1981200" y="1935480"/>
            <a:ext cx="8382000" cy="4693920"/>
          </a:xfrm>
        </p:spPr>
        <p:txBody>
          <a:bodyPr/>
          <a:lstStyle/>
          <a:p>
            <a:r>
              <a:rPr lang="en-US" dirty="0"/>
              <a:t>Title VI – “Any program, activity receiving Federal financial assistance” </a:t>
            </a:r>
          </a:p>
          <a:p>
            <a:pPr lvl="1"/>
            <a:r>
              <a:rPr lang="en-US" dirty="0"/>
              <a:t>Race, color, or national origin </a:t>
            </a:r>
          </a:p>
          <a:p>
            <a:pPr lvl="1"/>
            <a:r>
              <a:rPr lang="en-US" dirty="0"/>
              <a:t>Contracts, grants, educational activities</a:t>
            </a:r>
          </a:p>
          <a:p>
            <a:r>
              <a:rPr lang="en-US" dirty="0"/>
              <a:t>Title VII – “An unlawful employment practice for any employer...” </a:t>
            </a:r>
          </a:p>
          <a:p>
            <a:pPr lvl="1"/>
            <a:r>
              <a:rPr lang="en-US" dirty="0"/>
              <a:t>Fail or refuse to hire, or discriminate, on the basis of race, color, religion, sex**, or national origin </a:t>
            </a:r>
          </a:p>
          <a:p>
            <a:pPr lvl="1"/>
            <a:r>
              <a:rPr lang="en-US" dirty="0"/>
              <a:t>Limit, segregate, or classify employees that would deprive or limit employment opportunities based on… </a:t>
            </a:r>
          </a:p>
        </p:txBody>
      </p:sp>
    </p:spTree>
    <p:extLst>
      <p:ext uri="{BB962C8B-B14F-4D97-AF65-F5344CB8AC3E}">
        <p14:creationId xmlns:p14="http://schemas.microsoft.com/office/powerpoint/2010/main" val="38797812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09E9-9E70-4056-BBBA-9AE983B8F3A4}"/>
              </a:ext>
            </a:extLst>
          </p:cNvPr>
          <p:cNvSpPr>
            <a:spLocks noGrp="1"/>
          </p:cNvSpPr>
          <p:nvPr>
            <p:ph type="title"/>
          </p:nvPr>
        </p:nvSpPr>
        <p:spPr>
          <a:xfrm>
            <a:off x="454325" y="281394"/>
            <a:ext cx="10972800" cy="1143000"/>
          </a:xfrm>
        </p:spPr>
        <p:txBody>
          <a:bodyPr/>
          <a:lstStyle/>
          <a:p>
            <a:r>
              <a:rPr lang="en-US" dirty="0"/>
              <a:t>Key Takeaways</a:t>
            </a:r>
          </a:p>
        </p:txBody>
      </p:sp>
      <p:sp>
        <p:nvSpPr>
          <p:cNvPr id="3" name="Content Placeholder 2">
            <a:extLst>
              <a:ext uri="{FF2B5EF4-FFF2-40B4-BE49-F238E27FC236}">
                <a16:creationId xmlns:a16="http://schemas.microsoft.com/office/drawing/2014/main" id="{B28691D4-A87F-4B57-9F4C-FA1C7F6E018D}"/>
              </a:ext>
            </a:extLst>
          </p:cNvPr>
          <p:cNvSpPr>
            <a:spLocks noGrp="1"/>
          </p:cNvSpPr>
          <p:nvPr>
            <p:ph idx="1"/>
          </p:nvPr>
        </p:nvSpPr>
        <p:spPr/>
        <p:txBody>
          <a:bodyPr>
            <a:normAutofit fontScale="70000" lnSpcReduction="20000"/>
          </a:bodyPr>
          <a:lstStyle/>
          <a:p>
            <a:r>
              <a:rPr lang="en-US" dirty="0"/>
              <a:t>Study your updated grievance procedures in the 2020-2021 Student Handbook </a:t>
            </a:r>
          </a:p>
          <a:p>
            <a:pPr lvl="1"/>
            <a:r>
              <a:rPr lang="en-US" dirty="0"/>
              <a:t>Reports versus Formal Complaint</a:t>
            </a:r>
          </a:p>
          <a:p>
            <a:r>
              <a:rPr lang="en-US" dirty="0"/>
              <a:t>Understand the definition of sexual harassment</a:t>
            </a:r>
          </a:p>
          <a:p>
            <a:pPr lvl="1"/>
            <a:r>
              <a:rPr lang="en-US" dirty="0"/>
              <a:t>Should it be dismissed </a:t>
            </a:r>
          </a:p>
          <a:p>
            <a:pPr lvl="1"/>
            <a:r>
              <a:rPr lang="en-US" dirty="0"/>
              <a:t>Can this fall under other provisions Student Code of Conduct </a:t>
            </a:r>
          </a:p>
          <a:p>
            <a:r>
              <a:rPr lang="en-US" dirty="0"/>
              <a:t>Know to whom you should report any complaints of sexual harassment (whether witnessed yourself, or reported to you by someone else) </a:t>
            </a:r>
          </a:p>
          <a:p>
            <a:r>
              <a:rPr lang="en-US" dirty="0"/>
              <a:t>Recognize or know responsibility to report any acts of retaliation </a:t>
            </a:r>
          </a:p>
          <a:p>
            <a:r>
              <a:rPr lang="en-US" dirty="0"/>
              <a:t>Understand supportive measures you may need to help implement</a:t>
            </a:r>
          </a:p>
          <a:p>
            <a:r>
              <a:rPr lang="en-US" dirty="0"/>
              <a:t>Identify when/if another policy such as anti-bullying is in play</a:t>
            </a:r>
          </a:p>
          <a:p>
            <a:r>
              <a:rPr lang="en-US" dirty="0"/>
              <a:t>Make sure you understand potential biases (actual or perceived)</a:t>
            </a:r>
          </a:p>
          <a:p>
            <a:r>
              <a:rPr lang="en-US" dirty="0"/>
              <a:t>Trauma may affect how someone responds to an incident</a:t>
            </a:r>
          </a:p>
          <a:p>
            <a:r>
              <a:rPr lang="en-US" dirty="0"/>
              <a:t>Prepare for your interview with questions and statements</a:t>
            </a:r>
          </a:p>
          <a:p>
            <a:r>
              <a:rPr lang="en-US" dirty="0"/>
              <a:t>Start with open-ended questions</a:t>
            </a:r>
          </a:p>
          <a:p>
            <a:r>
              <a:rPr lang="en-US" dirty="0"/>
              <a:t>Obtain any documentary evidence that you can</a:t>
            </a:r>
          </a:p>
        </p:txBody>
      </p:sp>
    </p:spTree>
    <p:extLst>
      <p:ext uri="{BB962C8B-B14F-4D97-AF65-F5344CB8AC3E}">
        <p14:creationId xmlns:p14="http://schemas.microsoft.com/office/powerpoint/2010/main" val="1095289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87AF1-F3B5-44C1-86EF-123A6CEB2219}"/>
              </a:ext>
            </a:extLst>
          </p:cNvPr>
          <p:cNvSpPr>
            <a:spLocks noGrp="1"/>
          </p:cNvSpPr>
          <p:nvPr>
            <p:ph type="title"/>
          </p:nvPr>
        </p:nvSpPr>
        <p:spPr/>
        <p:txBody>
          <a:bodyPr/>
          <a:lstStyle/>
          <a:p>
            <a:r>
              <a:rPr lang="en-US" dirty="0"/>
              <a:t>Questions? </a:t>
            </a:r>
          </a:p>
        </p:txBody>
      </p:sp>
      <p:pic>
        <p:nvPicPr>
          <p:cNvPr id="4" name="Content Placeholder 3">
            <a:extLst>
              <a:ext uri="{FF2B5EF4-FFF2-40B4-BE49-F238E27FC236}">
                <a16:creationId xmlns:a16="http://schemas.microsoft.com/office/drawing/2014/main" id="{100966C1-8BE8-41CF-86B6-730409B805AB}"/>
              </a:ext>
            </a:extLst>
          </p:cNvPr>
          <p:cNvPicPr>
            <a:picLocks noGrp="1" noChangeAspect="1"/>
          </p:cNvPicPr>
          <p:nvPr>
            <p:ph idx="1"/>
          </p:nvPr>
        </p:nvPicPr>
        <p:blipFill>
          <a:blip r:embed="rId2"/>
          <a:stretch>
            <a:fillRect/>
          </a:stretch>
        </p:blipFill>
        <p:spPr>
          <a:xfrm>
            <a:off x="1173193" y="2227625"/>
            <a:ext cx="9575319" cy="4159279"/>
          </a:xfrm>
          <a:prstGeom prst="rect">
            <a:avLst/>
          </a:prstGeom>
        </p:spPr>
      </p:pic>
    </p:spTree>
    <p:extLst>
      <p:ext uri="{BB962C8B-B14F-4D97-AF65-F5344CB8AC3E}">
        <p14:creationId xmlns:p14="http://schemas.microsoft.com/office/powerpoint/2010/main" val="3347109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70EB-90E0-4407-8B2A-0780973AC458}"/>
              </a:ext>
            </a:extLst>
          </p:cNvPr>
          <p:cNvSpPr>
            <a:spLocks noGrp="1"/>
          </p:cNvSpPr>
          <p:nvPr>
            <p:ph type="title"/>
          </p:nvPr>
        </p:nvSpPr>
        <p:spPr/>
        <p:txBody>
          <a:bodyPr>
            <a:normAutofit/>
          </a:bodyPr>
          <a:lstStyle/>
          <a:p>
            <a:r>
              <a:rPr lang="en-US" dirty="0"/>
              <a:t>Sex Discrimination and Harassment</a:t>
            </a:r>
          </a:p>
        </p:txBody>
      </p:sp>
      <p:sp>
        <p:nvSpPr>
          <p:cNvPr id="3" name="Content Placeholder 2">
            <a:extLst>
              <a:ext uri="{FF2B5EF4-FFF2-40B4-BE49-F238E27FC236}">
                <a16:creationId xmlns:a16="http://schemas.microsoft.com/office/drawing/2014/main" id="{1719A1DE-39F2-4BA0-BBB8-186F25B2DE8F}"/>
              </a:ext>
            </a:extLst>
          </p:cNvPr>
          <p:cNvSpPr>
            <a:spLocks noGrp="1"/>
          </p:cNvSpPr>
          <p:nvPr>
            <p:ph idx="1"/>
          </p:nvPr>
        </p:nvSpPr>
        <p:spPr/>
        <p:txBody>
          <a:bodyPr/>
          <a:lstStyle/>
          <a:p>
            <a:r>
              <a:rPr lang="en-US" dirty="0"/>
              <a:t>Title VII and Title IX</a:t>
            </a:r>
          </a:p>
          <a:p>
            <a:pPr lvl="1"/>
            <a:r>
              <a:rPr lang="en-US" dirty="0"/>
              <a:t>“No person in the United States shall, on the basis of sex, be excluded from participation in, be denied the benefits of, or be subjected to discrimination under any education program or activity receiving Federal financial assistance…” </a:t>
            </a:r>
          </a:p>
        </p:txBody>
      </p:sp>
      <p:pic>
        <p:nvPicPr>
          <p:cNvPr id="4" name="Picture 3">
            <a:extLst>
              <a:ext uri="{FF2B5EF4-FFF2-40B4-BE49-F238E27FC236}">
                <a16:creationId xmlns:a16="http://schemas.microsoft.com/office/drawing/2014/main" id="{F6658E00-20D6-4D02-B149-AD2AA64E9752}"/>
              </a:ext>
            </a:extLst>
          </p:cNvPr>
          <p:cNvPicPr>
            <a:picLocks noChangeAspect="1"/>
          </p:cNvPicPr>
          <p:nvPr/>
        </p:nvPicPr>
        <p:blipFill>
          <a:blip r:embed="rId2"/>
          <a:stretch>
            <a:fillRect/>
          </a:stretch>
        </p:blipFill>
        <p:spPr>
          <a:xfrm>
            <a:off x="6833560" y="4314613"/>
            <a:ext cx="2830522" cy="2554546"/>
          </a:xfrm>
          <a:prstGeom prst="rect">
            <a:avLst/>
          </a:prstGeom>
        </p:spPr>
      </p:pic>
      <p:sp>
        <p:nvSpPr>
          <p:cNvPr id="7" name="TextBox 6">
            <a:extLst>
              <a:ext uri="{FF2B5EF4-FFF2-40B4-BE49-F238E27FC236}">
                <a16:creationId xmlns:a16="http://schemas.microsoft.com/office/drawing/2014/main" id="{C9308861-5726-4CE0-8933-13292CF4FF0E}"/>
              </a:ext>
            </a:extLst>
          </p:cNvPr>
          <p:cNvSpPr txBox="1"/>
          <p:nvPr/>
        </p:nvSpPr>
        <p:spPr>
          <a:xfrm>
            <a:off x="1813777" y="4228446"/>
            <a:ext cx="2743200" cy="2554545"/>
          </a:xfrm>
          <a:prstGeom prst="rect">
            <a:avLst/>
          </a:prstGeom>
          <a:solidFill>
            <a:schemeClr val="tx1"/>
          </a:solidFill>
        </p:spPr>
        <p:txBody>
          <a:bodyPr wrap="square" rtlCol="0">
            <a:spAutoFit/>
          </a:bodyPr>
          <a:lstStyle/>
          <a:p>
            <a:endParaRPr lang="en-US" sz="3200" dirty="0">
              <a:solidFill>
                <a:prstClr val="black"/>
              </a:solidFill>
              <a:latin typeface="Constantia"/>
            </a:endParaRPr>
          </a:p>
          <a:p>
            <a:pPr algn="ctr"/>
            <a:r>
              <a:rPr lang="en-US" sz="3200" b="1" dirty="0">
                <a:solidFill>
                  <a:prstClr val="white"/>
                </a:solidFill>
                <a:latin typeface="Constantia"/>
              </a:rPr>
              <a:t>TITLE IX:  The Law</a:t>
            </a:r>
          </a:p>
          <a:p>
            <a:pPr algn="ctr"/>
            <a:endParaRPr lang="en-US" sz="3200" b="1" dirty="0">
              <a:solidFill>
                <a:prstClr val="white"/>
              </a:solidFill>
              <a:latin typeface="Constantia"/>
            </a:endParaRPr>
          </a:p>
          <a:p>
            <a:endParaRPr lang="en-US" sz="3200" dirty="0">
              <a:solidFill>
                <a:prstClr val="black"/>
              </a:solidFill>
              <a:latin typeface="Constantia"/>
            </a:endParaRPr>
          </a:p>
        </p:txBody>
      </p:sp>
    </p:spTree>
    <p:extLst>
      <p:ext uri="{BB962C8B-B14F-4D97-AF65-F5344CB8AC3E}">
        <p14:creationId xmlns:p14="http://schemas.microsoft.com/office/powerpoint/2010/main" val="4107748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B13D-1F9A-4ED3-AD2D-06AD183D8B50}"/>
              </a:ext>
            </a:extLst>
          </p:cNvPr>
          <p:cNvSpPr>
            <a:spLocks noGrp="1"/>
          </p:cNvSpPr>
          <p:nvPr>
            <p:ph type="title"/>
          </p:nvPr>
        </p:nvSpPr>
        <p:spPr/>
        <p:txBody>
          <a:bodyPr/>
          <a:lstStyle/>
          <a:p>
            <a:r>
              <a:rPr lang="en-US" dirty="0"/>
              <a:t>What does Sex Mean? </a:t>
            </a:r>
          </a:p>
        </p:txBody>
      </p:sp>
      <p:sp>
        <p:nvSpPr>
          <p:cNvPr id="4" name="Content Placeholder 3">
            <a:extLst>
              <a:ext uri="{FF2B5EF4-FFF2-40B4-BE49-F238E27FC236}">
                <a16:creationId xmlns:a16="http://schemas.microsoft.com/office/drawing/2014/main" id="{4BB5BEA9-818B-4C9B-AC30-479E05F6891D}"/>
              </a:ext>
            </a:extLst>
          </p:cNvPr>
          <p:cNvSpPr>
            <a:spLocks noGrp="1"/>
          </p:cNvSpPr>
          <p:nvPr>
            <p:ph sz="half" idx="1"/>
          </p:nvPr>
        </p:nvSpPr>
        <p:spPr/>
        <p:txBody>
          <a:bodyPr/>
          <a:lstStyle/>
          <a:p>
            <a:r>
              <a:rPr lang="en-US" dirty="0"/>
              <a:t>Biological sex </a:t>
            </a:r>
          </a:p>
          <a:p>
            <a:r>
              <a:rPr lang="en-US" dirty="0"/>
              <a:t>Gender </a:t>
            </a:r>
          </a:p>
          <a:p>
            <a:r>
              <a:rPr lang="en-US" dirty="0"/>
              <a:t>Sex stereotyping </a:t>
            </a:r>
          </a:p>
          <a:p>
            <a:r>
              <a:rPr lang="en-US" dirty="0"/>
              <a:t>Sexual orientation** </a:t>
            </a:r>
          </a:p>
          <a:p>
            <a:r>
              <a:rPr lang="en-US" dirty="0"/>
              <a:t>“Sex” as a verb</a:t>
            </a:r>
          </a:p>
        </p:txBody>
      </p:sp>
      <p:pic>
        <p:nvPicPr>
          <p:cNvPr id="10" name="Content Placeholder 9">
            <a:extLst>
              <a:ext uri="{FF2B5EF4-FFF2-40B4-BE49-F238E27FC236}">
                <a16:creationId xmlns:a16="http://schemas.microsoft.com/office/drawing/2014/main" id="{479ABF2F-7133-48BC-970C-52EB091E1FD5}"/>
              </a:ext>
            </a:extLst>
          </p:cNvPr>
          <p:cNvPicPr>
            <a:picLocks noGrp="1" noChangeAspect="1"/>
          </p:cNvPicPr>
          <p:nvPr>
            <p:ph sz="half" idx="2"/>
          </p:nvPr>
        </p:nvPicPr>
        <p:blipFill>
          <a:blip r:embed="rId2"/>
          <a:stretch>
            <a:fillRect/>
          </a:stretch>
        </p:blipFill>
        <p:spPr>
          <a:xfrm>
            <a:off x="6275066" y="2057400"/>
            <a:ext cx="4221606" cy="3810000"/>
          </a:xfrm>
          <a:prstGeom prst="rect">
            <a:avLst/>
          </a:prstGeom>
        </p:spPr>
      </p:pic>
    </p:spTree>
    <p:extLst>
      <p:ext uri="{BB962C8B-B14F-4D97-AF65-F5344CB8AC3E}">
        <p14:creationId xmlns:p14="http://schemas.microsoft.com/office/powerpoint/2010/main" val="2829377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206800-0C36-4019-9AD9-CD6CBD5B5165}"/>
              </a:ext>
            </a:extLst>
          </p:cNvPr>
          <p:cNvSpPr>
            <a:spLocks noGrp="1"/>
          </p:cNvSpPr>
          <p:nvPr>
            <p:ph type="title"/>
          </p:nvPr>
        </p:nvSpPr>
        <p:spPr>
          <a:xfrm>
            <a:off x="558800" y="3840037"/>
            <a:ext cx="11074400" cy="1143000"/>
          </a:xfrm>
        </p:spPr>
        <p:txBody>
          <a:bodyPr>
            <a:normAutofit fontScale="90000"/>
          </a:bodyPr>
          <a:lstStyle/>
          <a:p>
            <a:pPr algn="ctr"/>
            <a:r>
              <a:rPr lang="en-US" dirty="0"/>
              <a:t>Flash Forward to May 2020 </a:t>
            </a:r>
            <a:br>
              <a:rPr lang="en-US" dirty="0"/>
            </a:br>
            <a:r>
              <a:rPr lang="en-US" dirty="0"/>
              <a:t>New Title IX Regulations:</a:t>
            </a:r>
            <a:br>
              <a:rPr lang="en-US" dirty="0"/>
            </a:br>
            <a:r>
              <a:rPr lang="en-US" dirty="0"/>
              <a:t>Key Terms, Standards and Rules </a:t>
            </a:r>
          </a:p>
        </p:txBody>
      </p:sp>
      <p:pic>
        <p:nvPicPr>
          <p:cNvPr id="5" name="Picture 4">
            <a:extLst>
              <a:ext uri="{FF2B5EF4-FFF2-40B4-BE49-F238E27FC236}">
                <a16:creationId xmlns:a16="http://schemas.microsoft.com/office/drawing/2014/main" id="{BBD27889-3B92-4E99-91E1-079BD459035C}"/>
              </a:ext>
            </a:extLst>
          </p:cNvPr>
          <p:cNvPicPr>
            <a:picLocks noChangeAspect="1"/>
          </p:cNvPicPr>
          <p:nvPr/>
        </p:nvPicPr>
        <p:blipFill>
          <a:blip r:embed="rId2"/>
          <a:stretch>
            <a:fillRect/>
          </a:stretch>
        </p:blipFill>
        <p:spPr>
          <a:xfrm>
            <a:off x="0" y="0"/>
            <a:ext cx="12192000" cy="2819221"/>
          </a:xfrm>
          <a:prstGeom prst="rect">
            <a:avLst/>
          </a:prstGeom>
        </p:spPr>
      </p:pic>
    </p:spTree>
    <p:extLst>
      <p:ext uri="{BB962C8B-B14F-4D97-AF65-F5344CB8AC3E}">
        <p14:creationId xmlns:p14="http://schemas.microsoft.com/office/powerpoint/2010/main" val="6751012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3109</Words>
  <Application>Microsoft Office PowerPoint</Application>
  <PresentationFormat>Widescreen</PresentationFormat>
  <Paragraphs>344</Paragraphs>
  <Slides>61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Arial</vt:lpstr>
      <vt:lpstr>ArialMT</vt:lpstr>
      <vt:lpstr>Calibri</vt:lpstr>
      <vt:lpstr>Constantia</vt:lpstr>
      <vt:lpstr>SegoeUI</vt:lpstr>
      <vt:lpstr>SegoeUI-Bold</vt:lpstr>
      <vt:lpstr>Times New Roman</vt:lpstr>
      <vt:lpstr>Wingdings 2</vt:lpstr>
      <vt:lpstr>Flow</vt:lpstr>
      <vt:lpstr>PowerPoint Presentation</vt:lpstr>
      <vt:lpstr>PowerPoint Presentation</vt:lpstr>
      <vt:lpstr>PowerPoint Presentation</vt:lpstr>
      <vt:lpstr>Discrimination= Treating People Differently</vt:lpstr>
      <vt:lpstr>Common Types of Protected Traits</vt:lpstr>
      <vt:lpstr>Title VI and Title VII</vt:lpstr>
      <vt:lpstr>Sex Discrimination and Harassment</vt:lpstr>
      <vt:lpstr>What does Sex Mean? </vt:lpstr>
      <vt:lpstr>Flash Forward to May 2020  New Title IX Regulations: Key Terms, Standards and Rules </vt:lpstr>
      <vt:lpstr>Title IX Sexual Harassment Timeline</vt:lpstr>
      <vt:lpstr>Final Title IX Regulations Apply to Employees</vt:lpstr>
      <vt:lpstr>PowerPoint Presentation</vt:lpstr>
      <vt:lpstr>New Definitions of Sexual Harassment</vt:lpstr>
      <vt:lpstr>Quid Pro Quo</vt:lpstr>
      <vt:lpstr>Hostile Environment:  What Changed? </vt:lpstr>
      <vt:lpstr>Hostile Environment Sexual Harassment:   What does this look like?  </vt:lpstr>
      <vt:lpstr>VAWA “Big Four”</vt:lpstr>
      <vt:lpstr>“In a program or activity”</vt:lpstr>
      <vt:lpstr>PowerPoint Presentation</vt:lpstr>
      <vt:lpstr>Why is the Definition and Location (US) of Sexual Harassment Important</vt:lpstr>
      <vt:lpstr>When and how must a school respond to sexual harassment? </vt:lpstr>
      <vt:lpstr>PowerPoint Presentation</vt:lpstr>
      <vt:lpstr>Break it Down… </vt:lpstr>
      <vt:lpstr>Break it Down…</vt:lpstr>
      <vt:lpstr>Break it 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Requirements:  Due Process/Fundamental Fairness</vt:lpstr>
      <vt:lpstr>PowerPoint Presentation</vt:lpstr>
      <vt:lpstr>PowerPoint Presentation</vt:lpstr>
      <vt:lpstr>Dismissal</vt:lpstr>
      <vt:lpstr>Investigations  34 CFR 106.45(b)(5)</vt:lpstr>
      <vt:lpstr>Investigation Process</vt:lpstr>
      <vt:lpstr>Written Determination of Responsibility 34 CFR 106.45(b)(6)</vt:lpstr>
      <vt:lpstr>PowerPoint Presentation</vt:lpstr>
      <vt:lpstr>PowerPoint Presentation</vt:lpstr>
      <vt:lpstr>Retaliation</vt:lpstr>
      <vt:lpstr>Retaliation</vt:lpstr>
      <vt:lpstr>PowerPoint Presentation</vt:lpstr>
      <vt:lpstr>PowerPoint Presentation</vt:lpstr>
      <vt:lpstr>PowerPoint Presentation</vt:lpstr>
      <vt:lpstr>PowerPoint Presentation</vt:lpstr>
      <vt:lpstr>Liability Issues</vt:lpstr>
      <vt:lpstr>Liability Issues- Things to Consider</vt:lpstr>
      <vt:lpstr>Employee Obligations</vt:lpstr>
      <vt:lpstr>Investigator Obligations</vt:lpstr>
      <vt:lpstr>Investigator Obligations</vt:lpstr>
      <vt:lpstr>Investigator Obligations</vt:lpstr>
      <vt:lpstr>Investigation Process</vt:lpstr>
      <vt:lpstr>Investigation Process</vt:lpstr>
      <vt:lpstr>Investigation Process</vt:lpstr>
      <vt:lpstr>The Intersection of Title IX, the IDEA, and Section 504</vt:lpstr>
      <vt:lpstr>Key Takeaways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 Young</dc:creator>
  <cp:lastModifiedBy>Sarah D. Young</cp:lastModifiedBy>
  <cp:revision>26</cp:revision>
  <dcterms:created xsi:type="dcterms:W3CDTF">2020-07-02T19:31:56Z</dcterms:created>
  <dcterms:modified xsi:type="dcterms:W3CDTF">2020-08-21T14:29:22Z</dcterms:modified>
</cp:coreProperties>
</file>